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0" r:id="rId2"/>
    <p:sldMasterId id="2147483702" r:id="rId3"/>
    <p:sldMasterId id="2147483705" r:id="rId4"/>
    <p:sldMasterId id="2147483708" r:id="rId5"/>
    <p:sldMasterId id="2147483720" r:id="rId6"/>
    <p:sldMasterId id="2147483732" r:id="rId7"/>
  </p:sldMasterIdLst>
  <p:notesMasterIdLst>
    <p:notesMasterId r:id="rId155"/>
  </p:notesMasterIdLst>
  <p:sldIdLst>
    <p:sldId id="256" r:id="rId8"/>
    <p:sldId id="257" r:id="rId9"/>
    <p:sldId id="261" r:id="rId10"/>
    <p:sldId id="258"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260" r:id="rId53"/>
    <p:sldId id="262" r:id="rId54"/>
    <p:sldId id="268" r:id="rId55"/>
    <p:sldId id="269" r:id="rId56"/>
    <p:sldId id="270" r:id="rId57"/>
    <p:sldId id="271" r:id="rId58"/>
    <p:sldId id="272" r:id="rId59"/>
    <p:sldId id="273" r:id="rId60"/>
    <p:sldId id="274" r:id="rId61"/>
    <p:sldId id="275" r:id="rId62"/>
    <p:sldId id="263" r:id="rId63"/>
    <p:sldId id="335" r:id="rId64"/>
    <p:sldId id="336" r:id="rId65"/>
    <p:sldId id="337" r:id="rId66"/>
    <p:sldId id="338" r:id="rId67"/>
    <p:sldId id="339" r:id="rId68"/>
    <p:sldId id="340" r:id="rId69"/>
    <p:sldId id="341" r:id="rId70"/>
    <p:sldId id="342" r:id="rId71"/>
    <p:sldId id="343" r:id="rId72"/>
    <p:sldId id="344" r:id="rId73"/>
    <p:sldId id="345" r:id="rId74"/>
    <p:sldId id="346" r:id="rId75"/>
    <p:sldId id="347" r:id="rId76"/>
    <p:sldId id="348" r:id="rId77"/>
    <p:sldId id="349" r:id="rId78"/>
    <p:sldId id="350" r:id="rId79"/>
    <p:sldId id="351" r:id="rId80"/>
    <p:sldId id="352" r:id="rId81"/>
    <p:sldId id="353" r:id="rId82"/>
    <p:sldId id="354" r:id="rId83"/>
    <p:sldId id="355" r:id="rId84"/>
    <p:sldId id="356" r:id="rId85"/>
    <p:sldId id="357" r:id="rId86"/>
    <p:sldId id="358" r:id="rId87"/>
    <p:sldId id="359" r:id="rId88"/>
    <p:sldId id="360" r:id="rId89"/>
    <p:sldId id="361" r:id="rId90"/>
    <p:sldId id="362" r:id="rId91"/>
    <p:sldId id="363" r:id="rId92"/>
    <p:sldId id="364" r:id="rId93"/>
    <p:sldId id="365" r:id="rId94"/>
    <p:sldId id="366" r:id="rId95"/>
    <p:sldId id="367" r:id="rId96"/>
    <p:sldId id="368" r:id="rId97"/>
    <p:sldId id="369" r:id="rId98"/>
    <p:sldId id="370" r:id="rId99"/>
    <p:sldId id="371" r:id="rId100"/>
    <p:sldId id="372" r:id="rId101"/>
    <p:sldId id="373" r:id="rId102"/>
    <p:sldId id="374" r:id="rId103"/>
    <p:sldId id="375" r:id="rId104"/>
    <p:sldId id="376" r:id="rId105"/>
    <p:sldId id="377" r:id="rId106"/>
    <p:sldId id="378" r:id="rId107"/>
    <p:sldId id="379" r:id="rId108"/>
    <p:sldId id="380" r:id="rId109"/>
    <p:sldId id="381" r:id="rId110"/>
    <p:sldId id="382" r:id="rId111"/>
    <p:sldId id="383" r:id="rId112"/>
    <p:sldId id="264" r:id="rId113"/>
    <p:sldId id="265" r:id="rId114"/>
    <p:sldId id="384" r:id="rId115"/>
    <p:sldId id="385" r:id="rId116"/>
    <p:sldId id="386" r:id="rId117"/>
    <p:sldId id="387" r:id="rId118"/>
    <p:sldId id="388" r:id="rId119"/>
    <p:sldId id="389" r:id="rId120"/>
    <p:sldId id="390" r:id="rId121"/>
    <p:sldId id="391" r:id="rId122"/>
    <p:sldId id="392" r:id="rId123"/>
    <p:sldId id="393" r:id="rId124"/>
    <p:sldId id="394" r:id="rId125"/>
    <p:sldId id="395" r:id="rId126"/>
    <p:sldId id="396" r:id="rId127"/>
    <p:sldId id="397" r:id="rId128"/>
    <p:sldId id="398" r:id="rId129"/>
    <p:sldId id="399" r:id="rId130"/>
    <p:sldId id="400" r:id="rId131"/>
    <p:sldId id="401" r:id="rId132"/>
    <p:sldId id="402" r:id="rId133"/>
    <p:sldId id="403" r:id="rId134"/>
    <p:sldId id="266" r:id="rId135"/>
    <p:sldId id="293" r:id="rId136"/>
    <p:sldId id="276" r:id="rId137"/>
    <p:sldId id="277" r:id="rId138"/>
    <p:sldId id="278" r:id="rId139"/>
    <p:sldId id="279" r:id="rId140"/>
    <p:sldId id="280" r:id="rId141"/>
    <p:sldId id="281" r:id="rId142"/>
    <p:sldId id="282" r:id="rId143"/>
    <p:sldId id="283" r:id="rId144"/>
    <p:sldId id="284" r:id="rId145"/>
    <p:sldId id="285" r:id="rId146"/>
    <p:sldId id="286" r:id="rId147"/>
    <p:sldId id="287" r:id="rId148"/>
    <p:sldId id="288" r:id="rId149"/>
    <p:sldId id="289" r:id="rId150"/>
    <p:sldId id="290" r:id="rId151"/>
    <p:sldId id="291" r:id="rId152"/>
    <p:sldId id="292" r:id="rId153"/>
    <p:sldId id="267" r:id="rId1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cklein, Heather" initials="SH" lastIdx="1" clrIdx="0">
    <p:extLst>
      <p:ext uri="{19B8F6BF-5375-455C-9EA6-DF929625EA0E}">
        <p15:presenceInfo xmlns:p15="http://schemas.microsoft.com/office/powerpoint/2012/main" userId="S-1-5-21-1426596834-741177313-410060929-1902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slide" Target="slides/slide131.xml"/><Relationship Id="rId154" Type="http://schemas.openxmlformats.org/officeDocument/2006/relationships/slide" Target="slides/slide147.xml"/><Relationship Id="rId159" Type="http://schemas.openxmlformats.org/officeDocument/2006/relationships/theme" Target="theme/theme1.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slide" Target="slides/slide137.xml"/><Relationship Id="rId149" Type="http://schemas.openxmlformats.org/officeDocument/2006/relationships/slide" Target="slides/slide14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160" Type="http://schemas.openxmlformats.org/officeDocument/2006/relationships/tableStyles" Target="tableStyle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slide" Target="slides/slide143.xml"/><Relationship Id="rId155"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slide" Target="slides/slide125.xml"/><Relationship Id="rId140" Type="http://schemas.openxmlformats.org/officeDocument/2006/relationships/slide" Target="slides/slide133.xml"/><Relationship Id="rId145" Type="http://schemas.openxmlformats.org/officeDocument/2006/relationships/slide" Target="slides/slide138.xml"/><Relationship Id="rId153" Type="http://schemas.openxmlformats.org/officeDocument/2006/relationships/slide" Target="slides/slide14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slide" Target="slides/slide128.xml"/><Relationship Id="rId143" Type="http://schemas.openxmlformats.org/officeDocument/2006/relationships/slide" Target="slides/slide136.xml"/><Relationship Id="rId148" Type="http://schemas.openxmlformats.org/officeDocument/2006/relationships/slide" Target="slides/slide141.xml"/><Relationship Id="rId151" Type="http://schemas.openxmlformats.org/officeDocument/2006/relationships/slide" Target="slides/slide144.xml"/><Relationship Id="rId156"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presProps" Target="presProps.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3"/>
                <c:pt idx="0">
                  <c:v>August</c:v>
                </c:pt>
                <c:pt idx="1">
                  <c:v>September</c:v>
                </c:pt>
                <c:pt idx="2">
                  <c:v>October</c:v>
                </c:pt>
              </c:strCache>
            </c:strRef>
          </c:cat>
          <c:val>
            <c:numRef>
              <c:f>'Sheet1'!$B$2:$B$5</c:f>
              <c:numCache>
                <c:formatCode>General</c:formatCode>
                <c:ptCount val="4"/>
                <c:pt idx="0">
                  <c:v>7204</c:v>
                </c:pt>
                <c:pt idx="1">
                  <c:v>8905</c:v>
                </c:pt>
                <c:pt idx="2">
                  <c:v>6755</c:v>
                </c:pt>
              </c:numCache>
            </c:numRef>
          </c:val>
        </c:ser>
        <c:ser>
          <c:idx val="1"/>
          <c:order val="1"/>
          <c:tx>
            <c:strRef>
              <c:f>'Sheet1'!$C$1</c:f>
              <c:strCache>
                <c:ptCount val="1"/>
                <c:pt idx="0">
                  <c:v>Column1</c:v>
                </c:pt>
              </c:strCache>
            </c:strRef>
          </c:tx>
          <c:invertIfNegative val="0"/>
          <c:cat>
            <c:strRef>
              <c:f>'Sheet1'!$A$2:$A$5</c:f>
              <c:strCache>
                <c:ptCount val="3"/>
                <c:pt idx="0">
                  <c:v>August</c:v>
                </c:pt>
                <c:pt idx="1">
                  <c:v>September</c:v>
                </c:pt>
                <c:pt idx="2">
                  <c:v>October</c:v>
                </c:pt>
              </c:strCache>
            </c:strRef>
          </c:cat>
          <c:val>
            <c:numRef>
              <c:f>'Sheet1'!$C$2:$C$5</c:f>
              <c:numCache>
                <c:formatCode>General</c:formatCode>
                <c:ptCount val="4"/>
              </c:numCache>
            </c:numRef>
          </c:val>
        </c:ser>
        <c:ser>
          <c:idx val="2"/>
          <c:order val="2"/>
          <c:tx>
            <c:strRef>
              <c:f>'Sheet1'!$D$1</c:f>
              <c:strCache>
                <c:ptCount val="1"/>
                <c:pt idx="0">
                  <c:v>Column2</c:v>
                </c:pt>
              </c:strCache>
            </c:strRef>
          </c:tx>
          <c:invertIfNegative val="0"/>
          <c:cat>
            <c:strRef>
              <c:f>'Sheet1'!$A$2:$A$5</c:f>
              <c:strCache>
                <c:ptCount val="3"/>
                <c:pt idx="0">
                  <c:v>August</c:v>
                </c:pt>
                <c:pt idx="1">
                  <c:v>September</c:v>
                </c:pt>
                <c:pt idx="2">
                  <c:v>October</c:v>
                </c:pt>
              </c:strCache>
            </c:strRef>
          </c:cat>
          <c:val>
            <c:numRef>
              <c:f>'Sheet1'!$D$2:$D$5</c:f>
              <c:numCache>
                <c:formatCode>General</c:formatCode>
                <c:ptCount val="4"/>
              </c:numCache>
            </c:numRef>
          </c:val>
        </c:ser>
        <c:dLbls>
          <c:showLegendKey val="0"/>
          <c:showVal val="0"/>
          <c:showCatName val="0"/>
          <c:showSerName val="0"/>
          <c:showPercent val="0"/>
          <c:showBubbleSize val="0"/>
        </c:dLbls>
        <c:gapWidth val="150"/>
        <c:axId val="254518064"/>
        <c:axId val="254518456"/>
      </c:barChart>
      <c:catAx>
        <c:axId val="254518064"/>
        <c:scaling>
          <c:orientation val="minMax"/>
        </c:scaling>
        <c:delete val="0"/>
        <c:axPos val="b"/>
        <c:numFmt formatCode="General" sourceLinked="0"/>
        <c:majorTickMark val="out"/>
        <c:minorTickMark val="none"/>
        <c:tickLblPos val="nextTo"/>
        <c:crossAx val="254518456"/>
        <c:crosses val="autoZero"/>
        <c:auto val="1"/>
        <c:lblAlgn val="ctr"/>
        <c:lblOffset val="100"/>
        <c:noMultiLvlLbl val="0"/>
      </c:catAx>
      <c:valAx>
        <c:axId val="254518456"/>
        <c:scaling>
          <c:orientation val="minMax"/>
        </c:scaling>
        <c:delete val="0"/>
        <c:axPos val="l"/>
        <c:majorGridlines/>
        <c:numFmt formatCode="General" sourceLinked="1"/>
        <c:majorTickMark val="out"/>
        <c:minorTickMark val="none"/>
        <c:tickLblPos val="nextTo"/>
        <c:crossAx val="254518064"/>
        <c:crosses val="autoZero"/>
        <c:crossBetween val="between"/>
      </c:valAx>
    </c:plotArea>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5-04-22T09:49:24.495" idx="1">
    <p:pos x="10" y="10"/>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C637D-E769-49AB-973E-65474E89A922}" type="datetimeFigureOut">
              <a:rPr lang="en-US" smtClean="0"/>
              <a:t>10/30/2015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F9361-A188-4D51-A2F1-895E90D9CA27}" type="slidenum">
              <a:rPr lang="en-US" smtClean="0"/>
              <a:t>‹#›</a:t>
            </a:fld>
            <a:endParaRPr lang="en-US"/>
          </a:p>
        </p:txBody>
      </p:sp>
    </p:spTree>
    <p:extLst>
      <p:ext uri="{BB962C8B-B14F-4D97-AF65-F5344CB8AC3E}">
        <p14:creationId xmlns:p14="http://schemas.microsoft.com/office/powerpoint/2010/main" val="173342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US"/>
              <a:t>Emily</a:t>
            </a:r>
          </a:p>
          <a:p>
            <a:pPr rtl="0">
              <a:spcBef>
                <a:spcPts val="0"/>
              </a:spcBef>
              <a:buNone/>
            </a:pPr>
            <a:r>
              <a:rPr lang="en-US"/>
              <a:t>A little about the breakdown of the teams</a:t>
            </a:r>
          </a:p>
          <a:p>
            <a:pPr rtl="0">
              <a:spcBef>
                <a:spcPts val="0"/>
              </a:spcBef>
              <a:buNone/>
            </a:pPr>
            <a:endParaRPr/>
          </a:p>
          <a:p>
            <a:pPr rtl="0">
              <a:spcBef>
                <a:spcPts val="0"/>
              </a:spcBef>
              <a:buNone/>
            </a:pPr>
            <a:r>
              <a:rPr lang="en-US"/>
              <a:t>Previously stated, started with Dig Hum and 3D 3 classes, 22 3D artists, 7 Dig Humanists split into 4 groups.</a:t>
            </a:r>
          </a:p>
          <a:p>
            <a:pPr rtl="0">
              <a:spcBef>
                <a:spcPts val="0"/>
              </a:spcBef>
              <a:buNone/>
            </a:pPr>
            <a:endParaRPr/>
          </a:p>
          <a:p>
            <a:pPr rtl="0">
              <a:spcBef>
                <a:spcPts val="0"/>
              </a:spcBef>
              <a:buNone/>
            </a:pPr>
            <a:r>
              <a:rPr lang="en-US"/>
              <a:t>Env. Artists create rooms, tables, desks, chairs, props, etc. anything that would be considered ‘hard surface’/non living</a:t>
            </a:r>
          </a:p>
          <a:p>
            <a:pPr rtl="0">
              <a:spcBef>
                <a:spcPts val="0"/>
              </a:spcBef>
              <a:buNone/>
            </a:pPr>
            <a:endParaRPr/>
          </a:p>
          <a:p>
            <a:pPr rtl="0">
              <a:spcBef>
                <a:spcPts val="0"/>
              </a:spcBef>
              <a:buNone/>
            </a:pPr>
            <a:r>
              <a:rPr lang="en-US"/>
              <a:t>Char Arts create historical people (Harvey, Cal Peters, Minnie Becker to name a few) as well as ‘extras’ to make Harvey feel real, populated</a:t>
            </a:r>
          </a:p>
          <a:p>
            <a:pPr rtl="0">
              <a:spcBef>
                <a:spcPts val="0"/>
              </a:spcBef>
              <a:buNone/>
            </a:pPr>
            <a:endParaRPr/>
          </a:p>
          <a:p>
            <a:pPr rtl="0">
              <a:spcBef>
                <a:spcPts val="0"/>
              </a:spcBef>
              <a:buNone/>
            </a:pPr>
            <a:r>
              <a:rPr lang="en-US"/>
              <a:t>Anim take characters, make them move and sit, smoke, sneeze etc. w/o, characters would just be “T-posed” (explain)</a:t>
            </a:r>
          </a:p>
          <a:p>
            <a:pPr rtl="0">
              <a:spcBef>
                <a:spcPts val="0"/>
              </a:spcBef>
              <a:buNone/>
            </a:pPr>
            <a:endParaRPr/>
          </a:p>
          <a:p>
            <a:pPr rtl="0">
              <a:spcBef>
                <a:spcPts val="0"/>
              </a:spcBef>
              <a:buNone/>
            </a:pPr>
            <a:r>
              <a:rPr lang="en-US"/>
              <a:t>Game Engine team builds the game. Sets the stage, does the lights, makes objects interactible, makes it so you don’t fall through floor or walk through walls and much, MUCH more.</a:t>
            </a:r>
          </a:p>
          <a:p>
            <a:pPr rtl="0">
              <a:spcBef>
                <a:spcPts val="0"/>
              </a:spcBef>
              <a:buNone/>
            </a:pPr>
            <a:endParaRPr/>
          </a:p>
          <a:p>
            <a:pPr>
              <a:spcBef>
                <a:spcPts val="0"/>
              </a:spcBef>
              <a:buNone/>
            </a:pPr>
            <a:r>
              <a:rPr lang="en-US"/>
              <a:t>Digital humanists, or as we call them, </a:t>
            </a:r>
            <a:r>
              <a:rPr lang="en-US" b="1"/>
              <a:t>DH’ers, </a:t>
            </a:r>
            <a:r>
              <a:rPr lang="en-US"/>
              <a:t>are interspersed to do research for each team, provide references, worked together as a class instead of individually--unusual for capstone project</a:t>
            </a:r>
          </a:p>
        </p:txBody>
      </p:sp>
      <p:sp>
        <p:nvSpPr>
          <p:cNvPr id="65" name="Shape 65"/>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a:spcBef>
                <a:spcPts val="0"/>
              </a:spcBef>
              <a:buClr>
                <a:srgbClr val="000000"/>
              </a:buClr>
              <a:buSzPct val="25000"/>
              <a:buFont typeface="Arial"/>
              <a:buNone/>
            </a:pPr>
            <a:fld id="{00000000-1234-1234-1234-123412341234}" type="slidenum">
              <a:rPr lang="en-US">
                <a:solidFill>
                  <a:srgbClr val="000000"/>
                </a:solidFill>
              </a:rPr>
              <a:pPr>
                <a:spcBef>
                  <a:spcPts val="0"/>
                </a:spcBef>
                <a:buClr>
                  <a:srgbClr val="000000"/>
                </a:buClr>
                <a:buSzPct val="25000"/>
                <a:buFont typeface="Arial"/>
                <a:buNone/>
              </a:pPr>
              <a:t>27</a:t>
            </a:fld>
            <a:endParaRPr lang="en-US">
              <a:solidFill>
                <a:srgbClr val="000000"/>
              </a:solidFill>
            </a:endParaRPr>
          </a:p>
        </p:txBody>
      </p:sp>
    </p:spTree>
    <p:extLst>
      <p:ext uri="{BB962C8B-B14F-4D97-AF65-F5344CB8AC3E}">
        <p14:creationId xmlns:p14="http://schemas.microsoft.com/office/powerpoint/2010/main" val="198053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82" name="Shape 8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171450" marR="0" lvl="0" indent="-95250" algn="l" rtl="0">
              <a:spcBef>
                <a:spcPts val="0"/>
              </a:spcBef>
              <a:buClr>
                <a:schemeClr val="dk1"/>
              </a:buClr>
              <a:buSzPct val="100000"/>
              <a:buFont typeface="Calibri"/>
              <a:buNone/>
            </a:pPr>
            <a:r>
              <a:rPr lang="en-US" sz="1200">
                <a:solidFill>
                  <a:schemeClr val="dk1"/>
                </a:solidFill>
                <a:latin typeface="Calibri"/>
                <a:ea typeface="Calibri"/>
                <a:cs typeface="Calibri"/>
                <a:sym typeface="Calibri"/>
              </a:rPr>
              <a:t>Emily</a:t>
            </a:r>
          </a:p>
          <a:p>
            <a:pPr marL="171450" marR="0" lvl="0" indent="-95250" algn="l" rtl="0">
              <a:spcBef>
                <a:spcPts val="0"/>
              </a:spcBef>
              <a:buClr>
                <a:schemeClr val="dk1"/>
              </a:buClr>
              <a:buFont typeface="Calibri"/>
              <a:buNone/>
            </a:pPr>
            <a:endParaRPr sz="1200">
              <a:solidFill>
                <a:schemeClr val="dk1"/>
              </a:solidFill>
              <a:latin typeface="Calibri"/>
              <a:ea typeface="Calibri"/>
              <a:cs typeface="Calibri"/>
              <a:sym typeface="Calibri"/>
            </a:endParaRPr>
          </a:p>
          <a:p>
            <a:pPr marL="171450" marR="0" lvl="0" indent="-95250" algn="l" rtl="0">
              <a:spcBef>
                <a:spcPts val="0"/>
              </a:spcBef>
              <a:buClr>
                <a:schemeClr val="dk1"/>
              </a:buClr>
              <a:buSzPct val="100000"/>
              <a:buFont typeface="Calibri"/>
              <a:buNone/>
            </a:pPr>
            <a:r>
              <a:rPr lang="en-US" sz="1200">
                <a:solidFill>
                  <a:schemeClr val="dk1"/>
                </a:solidFill>
                <a:latin typeface="Calibri"/>
                <a:ea typeface="Calibri"/>
                <a:cs typeface="Calibri"/>
                <a:sym typeface="Calibri"/>
              </a:rPr>
              <a:t>With the + of Cinema, the Humanities studs focus on social media, promotion, sounds.  </a:t>
            </a:r>
          </a:p>
          <a:p>
            <a:pPr marL="171450" marR="0" lvl="0" indent="-95250" algn="l" rtl="0">
              <a:spcBef>
                <a:spcPts val="0"/>
              </a:spcBef>
              <a:buClr>
                <a:schemeClr val="dk1"/>
              </a:buClr>
              <a:buFont typeface="Calibri"/>
              <a:buNone/>
            </a:pPr>
            <a:endParaRPr sz="1200">
              <a:solidFill>
                <a:schemeClr val="dk1"/>
              </a:solidFill>
              <a:latin typeface="Calibri"/>
              <a:ea typeface="Calibri"/>
              <a:cs typeface="Calibri"/>
              <a:sym typeface="Calibri"/>
            </a:endParaRPr>
          </a:p>
          <a:p>
            <a:pPr marL="0" marR="0" lvl="0" indent="0" algn="l" rtl="0">
              <a:spcBef>
                <a:spcPts val="0"/>
              </a:spcBef>
              <a:buClr>
                <a:schemeClr val="dk1"/>
              </a:buClr>
              <a:buSzPct val="100000"/>
              <a:buFont typeface="Calibri"/>
              <a:buNone/>
            </a:pPr>
            <a:r>
              <a:rPr lang="en-US" sz="1200">
                <a:solidFill>
                  <a:schemeClr val="dk1"/>
                </a:solidFill>
                <a:latin typeface="Calibri"/>
                <a:ea typeface="Calibri"/>
                <a:cs typeface="Calibri"/>
                <a:sym typeface="Calibri"/>
              </a:rPr>
              <a:t>The cinema students began work on live action Intro/outro sequence, and filled a very important narrative hole in the project.</a:t>
            </a:r>
          </a:p>
          <a:p>
            <a:pPr marL="0" marR="0" lvl="0" indent="0" algn="l" rtl="0">
              <a:spcBef>
                <a:spcPts val="0"/>
              </a:spcBef>
              <a:buClr>
                <a:schemeClr val="dk1"/>
              </a:buClr>
              <a:buSzPct val="100000"/>
              <a:buFont typeface="Calibri"/>
              <a:buNone/>
            </a:pPr>
            <a:r>
              <a:rPr lang="en-US" sz="1200">
                <a:solidFill>
                  <a:schemeClr val="dk1"/>
                </a:solidFill>
                <a:latin typeface="Calibri"/>
                <a:ea typeface="Calibri"/>
                <a:cs typeface="Calibri"/>
                <a:sym typeface="Calibri"/>
              </a:rPr>
              <a:t>Harvey was originally more of a digital museum than an actual ‘game’ and it was the addition of the cinema team that added the key element of a driven story and goal to follow to completion.</a:t>
            </a:r>
          </a:p>
          <a:p>
            <a:pPr marL="171450" marR="0" lvl="0" indent="-95250" algn="l" rtl="0">
              <a:spcBef>
                <a:spcPts val="0"/>
              </a:spcBef>
              <a:buClr>
                <a:schemeClr val="dk1"/>
              </a:buClr>
              <a:buFont typeface="Calibri"/>
              <a:buNone/>
            </a:pPr>
            <a:endParaRPr sz="1200">
              <a:solidFill>
                <a:schemeClr val="dk1"/>
              </a:solidFill>
              <a:latin typeface="Calibri"/>
              <a:ea typeface="Calibri"/>
              <a:cs typeface="Calibri"/>
              <a:sym typeface="Calibri"/>
            </a:endParaRPr>
          </a:p>
          <a:p>
            <a:pPr marL="171450" marR="0" lvl="0" indent="-95250" algn="l" rtl="0">
              <a:spcBef>
                <a:spcPts val="0"/>
              </a:spcBef>
              <a:buClr>
                <a:schemeClr val="dk1"/>
              </a:buClr>
              <a:buSzPct val="100000"/>
              <a:buFont typeface="Calibri"/>
              <a:buNone/>
            </a:pPr>
            <a:r>
              <a:rPr lang="en-US" sz="1200">
                <a:solidFill>
                  <a:schemeClr val="dk1"/>
                </a:solidFill>
                <a:latin typeface="Calibri"/>
                <a:ea typeface="Calibri"/>
                <a:cs typeface="Calibri"/>
                <a:sym typeface="Calibri"/>
              </a:rPr>
              <a:t>There’s a lot of exciting content therein, so I’ll hand the floor over to Nick who will tell you more about!</a:t>
            </a:r>
          </a:p>
          <a:p>
            <a:pPr marL="171450" marR="0" lvl="0" indent="-95250" algn="l" rtl="0">
              <a:spcBef>
                <a:spcPts val="0"/>
              </a:spcBef>
              <a:buClr>
                <a:schemeClr val="dk1"/>
              </a:buClr>
              <a:buFont typeface="Calibri"/>
              <a:buNone/>
            </a:pPr>
            <a:endParaRPr sz="1200">
              <a:solidFill>
                <a:schemeClr val="dk1"/>
              </a:solidFill>
              <a:latin typeface="Calibri"/>
              <a:ea typeface="Calibri"/>
              <a:cs typeface="Calibri"/>
              <a:sym typeface="Calibri"/>
            </a:endParaRPr>
          </a:p>
        </p:txBody>
      </p:sp>
      <p:sp>
        <p:nvSpPr>
          <p:cNvPr id="83" name="Shape 8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spcBef>
                <a:spcPts val="0"/>
              </a:spcBef>
              <a:buSzPct val="25000"/>
            </a:pPr>
            <a:fld id="{00000000-1234-1234-1234-123412341234}" type="slidenum">
              <a:rPr lang="en-US">
                <a:solidFill>
                  <a:srgbClr val="000000"/>
                </a:solidFill>
                <a:latin typeface="Calibri"/>
                <a:ea typeface="Calibri"/>
                <a:cs typeface="Calibri"/>
                <a:sym typeface="Calibri"/>
              </a:rPr>
              <a:pPr>
                <a:spcBef>
                  <a:spcPts val="0"/>
                </a:spcBef>
                <a:buSzPct val="25000"/>
              </a:pPr>
              <a:t>28</a:t>
            </a:fld>
            <a:endParaRPr lang="en-US">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127141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2509385-4E0B-4C6F-A94D-8704B0DD9699}" type="slidenum">
              <a:rPr lang="en-US" smtClean="0">
                <a:solidFill>
                  <a:srgbClr val="000000"/>
                </a:solidFill>
              </a:rPr>
              <a:pPr>
                <a:defRPr/>
              </a:pPr>
              <a:t>44</a:t>
            </a:fld>
            <a:endParaRPr lang="en-US">
              <a:solidFill>
                <a:srgbClr val="000000"/>
              </a:solidFill>
            </a:endParaRPr>
          </a:p>
        </p:txBody>
      </p:sp>
    </p:spTree>
    <p:extLst>
      <p:ext uri="{BB962C8B-B14F-4D97-AF65-F5344CB8AC3E}">
        <p14:creationId xmlns:p14="http://schemas.microsoft.com/office/powerpoint/2010/main" val="62384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60114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1" name="Shape 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16653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105520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54118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068428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6" name="Shape 1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217886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6047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67807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r>
              <a:rPr lang="en-US" baseline="0" dirty="0" smtClean="0"/>
              <a:t>.  </a:t>
            </a:r>
          </a:p>
          <a:p>
            <a:endParaRPr lang="en-US" baseline="0" dirty="0" smtClean="0"/>
          </a:p>
          <a:p>
            <a:r>
              <a:rPr lang="en-US" baseline="0" dirty="0" smtClean="0"/>
              <a:t>Welcome everyone!</a:t>
            </a:r>
          </a:p>
          <a:p>
            <a:endParaRPr lang="en-US" baseline="0" dirty="0" smtClean="0"/>
          </a:p>
          <a:p>
            <a:r>
              <a:rPr lang="en-US" baseline="0" dirty="0" smtClean="0"/>
              <a:t>I am very happy to have the opportunity to speak with you today concerning Cornerstone, the Institutional Repository for Minnesota State University, Mankato.   </a:t>
            </a:r>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108</a:t>
            </a:fld>
            <a:endParaRPr lang="en-US" dirty="0">
              <a:solidFill>
                <a:prstClr val="black"/>
              </a:solidFill>
            </a:endParaRPr>
          </a:p>
        </p:txBody>
      </p:sp>
    </p:spTree>
    <p:extLst>
      <p:ext uri="{BB962C8B-B14F-4D97-AF65-F5344CB8AC3E}">
        <p14:creationId xmlns:p14="http://schemas.microsoft.com/office/powerpoint/2010/main" val="793515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499881-65F6-48AC-B58F-BA96757B1769}" type="slidenum">
              <a:rPr lang="en-US" altLang="en-US" smtClean="0">
                <a:solidFill>
                  <a:srgbClr val="000000"/>
                </a:solidFill>
              </a:rPr>
              <a:pPr/>
              <a:t>109</a:t>
            </a:fld>
            <a:endParaRPr lang="en-US" altLang="en-US">
              <a:solidFill>
                <a:srgbClr val="000000"/>
              </a:solidFill>
            </a:endParaRPr>
          </a:p>
        </p:txBody>
      </p:sp>
    </p:spTree>
    <p:extLst>
      <p:ext uri="{BB962C8B-B14F-4D97-AF65-F5344CB8AC3E}">
        <p14:creationId xmlns:p14="http://schemas.microsoft.com/office/powerpoint/2010/main" val="2083877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smtClean="0"/>
              <a:t> </a:t>
            </a:r>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114</a:t>
            </a:fld>
            <a:endParaRPr lang="en-US" dirty="0">
              <a:solidFill>
                <a:prstClr val="black"/>
              </a:solidFill>
            </a:endParaRPr>
          </a:p>
        </p:txBody>
      </p:sp>
    </p:spTree>
    <p:extLst>
      <p:ext uri="{BB962C8B-B14F-4D97-AF65-F5344CB8AC3E}">
        <p14:creationId xmlns:p14="http://schemas.microsoft.com/office/powerpoint/2010/main" val="1583612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115</a:t>
            </a:fld>
            <a:endParaRPr lang="en-US" dirty="0">
              <a:solidFill>
                <a:prstClr val="black"/>
              </a:solidFill>
            </a:endParaRPr>
          </a:p>
        </p:txBody>
      </p:sp>
    </p:spTree>
    <p:extLst>
      <p:ext uri="{BB962C8B-B14F-4D97-AF65-F5344CB8AC3E}">
        <p14:creationId xmlns:p14="http://schemas.microsoft.com/office/powerpoint/2010/main" val="2901044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116</a:t>
            </a:fld>
            <a:endParaRPr lang="en-US" dirty="0">
              <a:solidFill>
                <a:prstClr val="black"/>
              </a:solidFill>
            </a:endParaRPr>
          </a:p>
        </p:txBody>
      </p:sp>
    </p:spTree>
    <p:extLst>
      <p:ext uri="{BB962C8B-B14F-4D97-AF65-F5344CB8AC3E}">
        <p14:creationId xmlns:p14="http://schemas.microsoft.com/office/powerpoint/2010/main" val="1856515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aseline="0" dirty="0" smtClean="0"/>
              <a:t> </a:t>
            </a:r>
            <a:endParaRPr lang="en-US" sz="800"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117</a:t>
            </a:fld>
            <a:endParaRPr lang="en-US" dirty="0">
              <a:solidFill>
                <a:prstClr val="black"/>
              </a:solidFill>
            </a:endParaRPr>
          </a:p>
        </p:txBody>
      </p:sp>
    </p:spTree>
    <p:extLst>
      <p:ext uri="{BB962C8B-B14F-4D97-AF65-F5344CB8AC3E}">
        <p14:creationId xmlns:p14="http://schemas.microsoft.com/office/powerpoint/2010/main" val="2714422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lvl="1" indent="0">
              <a:spcBef>
                <a:spcPct val="10000"/>
              </a:spcBef>
              <a:buClrTx/>
              <a:buFont typeface="Symbol" charset="0"/>
              <a:buNone/>
            </a:pPr>
            <a:r>
              <a:rPr lang="en-US" sz="800" b="0" dirty="0" smtClean="0"/>
              <a:t> </a:t>
            </a:r>
            <a:endParaRPr lang="en-US" sz="800" baseline="0" dirty="0" smtClean="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118</a:t>
            </a:fld>
            <a:endParaRPr lang="en-US" dirty="0">
              <a:solidFill>
                <a:prstClr val="black"/>
              </a:solidFill>
            </a:endParaRPr>
          </a:p>
        </p:txBody>
      </p:sp>
    </p:spTree>
    <p:extLst>
      <p:ext uri="{BB962C8B-B14F-4D97-AF65-F5344CB8AC3E}">
        <p14:creationId xmlns:p14="http://schemas.microsoft.com/office/powerpoint/2010/main" val="3339309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000" b="0" dirty="0" smtClean="0"/>
              <a:t> </a:t>
            </a:r>
            <a:endParaRPr lang="en-US" sz="1000" baseline="0" dirty="0" smtClean="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123</a:t>
            </a:fld>
            <a:endParaRPr lang="en-US" dirty="0">
              <a:solidFill>
                <a:prstClr val="black"/>
              </a:solidFill>
            </a:endParaRPr>
          </a:p>
        </p:txBody>
      </p:sp>
    </p:spTree>
    <p:extLst>
      <p:ext uri="{BB962C8B-B14F-4D97-AF65-F5344CB8AC3E}">
        <p14:creationId xmlns:p14="http://schemas.microsoft.com/office/powerpoint/2010/main" val="48702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u="none" kern="1200" dirty="0" smtClean="0">
                <a:solidFill>
                  <a:schemeClr val="tx1"/>
                </a:solidFill>
                <a:effectLst/>
                <a:latin typeface="+mn-lt"/>
                <a:ea typeface="+mn-ea"/>
                <a:cs typeface="+mn-cs"/>
              </a:rPr>
              <a:t> </a:t>
            </a:r>
            <a:endParaRPr lang="en-US" i="0" u="none" dirty="0" smtClean="0">
              <a:effectLst/>
            </a:endParaRPr>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124</a:t>
            </a:fld>
            <a:endParaRPr lang="en-US" dirty="0">
              <a:solidFill>
                <a:prstClr val="black"/>
              </a:solidFill>
            </a:endParaRPr>
          </a:p>
        </p:txBody>
      </p:sp>
    </p:spTree>
    <p:extLst>
      <p:ext uri="{BB962C8B-B14F-4D97-AF65-F5344CB8AC3E}">
        <p14:creationId xmlns:p14="http://schemas.microsoft.com/office/powerpoint/2010/main" val="3477709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125</a:t>
            </a:fld>
            <a:endParaRPr lang="en-US" dirty="0">
              <a:solidFill>
                <a:prstClr val="black"/>
              </a:solidFill>
            </a:endParaRPr>
          </a:p>
        </p:txBody>
      </p:sp>
    </p:spTree>
    <p:extLst>
      <p:ext uri="{BB962C8B-B14F-4D97-AF65-F5344CB8AC3E}">
        <p14:creationId xmlns:p14="http://schemas.microsoft.com/office/powerpoint/2010/main" val="2519357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126</a:t>
            </a:fld>
            <a:endParaRPr lang="en-US" dirty="0">
              <a:solidFill>
                <a:prstClr val="black"/>
              </a:solidFill>
            </a:endParaRPr>
          </a:p>
        </p:txBody>
      </p:sp>
    </p:spTree>
    <p:extLst>
      <p:ext uri="{BB962C8B-B14F-4D97-AF65-F5344CB8AC3E}">
        <p14:creationId xmlns:p14="http://schemas.microsoft.com/office/powerpoint/2010/main" val="1698980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p>
        </p:txBody>
      </p:sp>
      <p:sp>
        <p:nvSpPr>
          <p:cNvPr id="4" name="Slide Number Placeholder 3"/>
          <p:cNvSpPr>
            <a:spLocks noGrp="1"/>
          </p:cNvSpPr>
          <p:nvPr>
            <p:ph type="sldNum" sz="quarter" idx="10"/>
          </p:nvPr>
        </p:nvSpPr>
        <p:spPr/>
        <p:txBody>
          <a:bodyPr/>
          <a:lstStyle/>
          <a:p>
            <a:fld id="{96FEACDE-4C88-485A-952D-EC5351CA8487}" type="slidenum">
              <a:rPr lang="en-US" smtClean="0">
                <a:solidFill>
                  <a:prstClr val="black"/>
                </a:solidFill>
              </a:rPr>
              <a:pPr/>
              <a:t>127</a:t>
            </a:fld>
            <a:endParaRPr lang="en-US" dirty="0">
              <a:solidFill>
                <a:prstClr val="black"/>
              </a:solidFill>
            </a:endParaRPr>
          </a:p>
        </p:txBody>
      </p:sp>
    </p:spTree>
    <p:extLst>
      <p:ext uri="{BB962C8B-B14F-4D97-AF65-F5344CB8AC3E}">
        <p14:creationId xmlns:p14="http://schemas.microsoft.com/office/powerpoint/2010/main" val="1035218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
        <p:cNvGrpSpPr/>
        <p:nvPr/>
      </p:nvGrpSpPr>
      <p:grpSpPr>
        <a:xfrm>
          <a:off x="0" y="0"/>
          <a:ext cx="0" cy="0"/>
          <a:chOff x="0" y="0"/>
          <a:chExt cx="0" cy="0"/>
        </a:xfrm>
      </p:grpSpPr>
      <p:sp>
        <p:nvSpPr>
          <p:cNvPr id="17" name="Shape 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 name="Shape 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7657775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9E8802-DE92-4E73-B6F2-8FDBFEEB9173}" type="datetimeFigureOut">
              <a:rPr lang="en-US" smtClean="0"/>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EDA2165B-74C7-4D32-BF03-73A40804B88B}" type="slidenum">
              <a:rPr lang="en-US" smtClean="0"/>
              <a:t>‹#›</a:t>
            </a:fld>
            <a:endParaRPr lang="en-US"/>
          </a:p>
        </p:txBody>
      </p:sp>
    </p:spTree>
    <p:extLst>
      <p:ext uri="{BB962C8B-B14F-4D97-AF65-F5344CB8AC3E}">
        <p14:creationId xmlns:p14="http://schemas.microsoft.com/office/powerpoint/2010/main" val="4214461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E8802-DE92-4E73-B6F2-8FDBFEEB9173}" type="datetimeFigureOut">
              <a:rPr lang="en-US" smtClean="0"/>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317675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099E8802-DE92-4E73-B6F2-8FDBFEEB9173}" type="datetimeFigureOut">
              <a:rPr lang="en-US" smtClean="0"/>
              <a:t>10/30/2015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EDA2165B-74C7-4D32-BF03-73A40804B88B}" type="slidenum">
              <a:rPr lang="en-US" smtClean="0"/>
              <a:t>‹#›</a:t>
            </a:fld>
            <a:endParaRPr lang="en-US"/>
          </a:p>
        </p:txBody>
      </p:sp>
    </p:spTree>
    <p:extLst>
      <p:ext uri="{BB962C8B-B14F-4D97-AF65-F5344CB8AC3E}">
        <p14:creationId xmlns:p14="http://schemas.microsoft.com/office/powerpoint/2010/main" val="58350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9E8802-DE92-4E73-B6F2-8FDBFEEB9173}" type="datetimeFigureOut">
              <a:rPr lang="en-US" smtClean="0"/>
              <a:t>10/30/2015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3367308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9E8802-DE92-4E73-B6F2-8FDBFEEB9173}" type="datetimeFigureOut">
              <a:rPr lang="en-US" smtClean="0"/>
              <a:t>10/30/2015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411180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9E8802-DE92-4E73-B6F2-8FDBFEEB9173}" type="datetimeFigureOut">
              <a:rPr lang="en-US" smtClean="0"/>
              <a:t>10/30/2015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4061360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E8802-DE92-4E73-B6F2-8FDBFEEB9173}" type="datetimeFigureOut">
              <a:rPr lang="en-US" smtClean="0"/>
              <a:t>10/30/2015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2837737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E8802-DE92-4E73-B6F2-8FDBFEEB9173}" type="datetimeFigureOut">
              <a:rPr lang="en-US" smtClean="0"/>
              <a:t>10/30/2015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1540585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E8802-DE92-4E73-B6F2-8FDBFEEB9173}" type="datetimeFigureOut">
              <a:rPr lang="en-US" smtClean="0"/>
              <a:t>10/30/2015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397111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E8802-DE92-4E73-B6F2-8FDBFEEB9173}" type="datetimeFigureOut">
              <a:rPr lang="en-US" smtClean="0"/>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2982313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E8802-DE92-4E73-B6F2-8FDBFEEB9173}" type="datetimeFigureOut">
              <a:rPr lang="en-US" smtClean="0"/>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2165B-74C7-4D32-BF03-73A40804B88B}" type="slidenum">
              <a:rPr lang="en-US" smtClean="0"/>
              <a:t>‹#›</a:t>
            </a:fld>
            <a:endParaRPr lang="en-US"/>
          </a:p>
        </p:txBody>
      </p:sp>
    </p:spTree>
    <p:extLst>
      <p:ext uri="{BB962C8B-B14F-4D97-AF65-F5344CB8AC3E}">
        <p14:creationId xmlns:p14="http://schemas.microsoft.com/office/powerpoint/2010/main" val="832142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p:nvPr/>
        </p:nvSpPr>
        <p:spPr>
          <a:xfrm rot="10800000">
            <a:off x="5634801" y="3911399"/>
            <a:ext cx="922399" cy="518000"/>
          </a:xfrm>
          <a:prstGeom prst="triangle">
            <a:avLst>
              <a:gd name="adj" fmla="val 50000"/>
            </a:avLst>
          </a:prstGeom>
          <a:solidFill>
            <a:schemeClr val="dk1"/>
          </a:solidFill>
          <a:ln>
            <a:noFill/>
          </a:ln>
        </p:spPr>
        <p:txBody>
          <a:bodyPr lIns="121900" tIns="121900" rIns="121900" bIns="121900" anchor="ctr" anchorCtr="0">
            <a:noAutofit/>
          </a:bodyPr>
          <a:lstStyle/>
          <a:p>
            <a:endParaRPr sz="1867" kern="0">
              <a:solidFill>
                <a:srgbClr val="000000"/>
              </a:solidFill>
              <a:cs typeface="Arial"/>
              <a:sym typeface="Arial"/>
            </a:endParaRPr>
          </a:p>
        </p:txBody>
      </p:sp>
      <p:sp>
        <p:nvSpPr>
          <p:cNvPr id="10" name="Shape 10"/>
          <p:cNvSpPr/>
          <p:nvPr/>
        </p:nvSpPr>
        <p:spPr>
          <a:xfrm>
            <a:off x="-33" y="1"/>
            <a:ext cx="12192000" cy="4165599"/>
          </a:xfrm>
          <a:prstGeom prst="rect">
            <a:avLst/>
          </a:prstGeom>
          <a:solidFill>
            <a:schemeClr val="dk1"/>
          </a:solidFill>
          <a:ln>
            <a:noFill/>
          </a:ln>
        </p:spPr>
        <p:txBody>
          <a:bodyPr lIns="121900" tIns="121900" rIns="121900" bIns="121900" anchor="ctr" anchorCtr="0">
            <a:noAutofit/>
          </a:bodyPr>
          <a:lstStyle/>
          <a:p>
            <a:endParaRPr sz="1867" kern="0">
              <a:solidFill>
                <a:srgbClr val="000000"/>
              </a:solidFill>
              <a:cs typeface="Arial"/>
              <a:sym typeface="Arial"/>
            </a:endParaRPr>
          </a:p>
        </p:txBody>
      </p:sp>
      <p:sp>
        <p:nvSpPr>
          <p:cNvPr id="11" name="Shape 11"/>
          <p:cNvSpPr txBox="1">
            <a:spLocks noGrp="1"/>
          </p:cNvSpPr>
          <p:nvPr>
            <p:ph type="ctrTitle"/>
          </p:nvPr>
        </p:nvSpPr>
        <p:spPr>
          <a:xfrm>
            <a:off x="548234" y="859067"/>
            <a:ext cx="11043199" cy="2812000"/>
          </a:xfrm>
          <a:prstGeom prst="rect">
            <a:avLst/>
          </a:prstGeom>
        </p:spPr>
        <p:txBody>
          <a:bodyPr lIns="91425" tIns="91425" rIns="91425" bIns="91425" anchor="b" anchorCtr="0"/>
          <a:lstStyle>
            <a:lvl1pPr algn="ctr">
              <a:spcBef>
                <a:spcPts val="0"/>
              </a:spcBef>
              <a:buClr>
                <a:schemeClr val="lt1"/>
              </a:buClr>
              <a:buSzPct val="100000"/>
              <a:defRPr sz="8000">
                <a:solidFill>
                  <a:schemeClr val="lt1"/>
                </a:solidFill>
              </a:defRPr>
            </a:lvl1pPr>
            <a:lvl2pPr algn="ctr">
              <a:spcBef>
                <a:spcPts val="0"/>
              </a:spcBef>
              <a:buClr>
                <a:schemeClr val="lt1"/>
              </a:buClr>
              <a:buSzPct val="100000"/>
              <a:defRPr sz="8000">
                <a:solidFill>
                  <a:schemeClr val="lt1"/>
                </a:solidFill>
              </a:defRPr>
            </a:lvl2pPr>
            <a:lvl3pPr algn="ctr">
              <a:spcBef>
                <a:spcPts val="0"/>
              </a:spcBef>
              <a:buClr>
                <a:schemeClr val="lt1"/>
              </a:buClr>
              <a:buSzPct val="100000"/>
              <a:defRPr sz="8000">
                <a:solidFill>
                  <a:schemeClr val="lt1"/>
                </a:solidFill>
              </a:defRPr>
            </a:lvl3pPr>
            <a:lvl4pPr algn="ctr">
              <a:spcBef>
                <a:spcPts val="0"/>
              </a:spcBef>
              <a:buClr>
                <a:schemeClr val="lt1"/>
              </a:buClr>
              <a:buSzPct val="100000"/>
              <a:defRPr sz="8000">
                <a:solidFill>
                  <a:schemeClr val="lt1"/>
                </a:solidFill>
              </a:defRPr>
            </a:lvl4pPr>
            <a:lvl5pPr algn="ctr">
              <a:spcBef>
                <a:spcPts val="0"/>
              </a:spcBef>
              <a:buClr>
                <a:schemeClr val="lt1"/>
              </a:buClr>
              <a:buSzPct val="100000"/>
              <a:defRPr sz="8000">
                <a:solidFill>
                  <a:schemeClr val="lt1"/>
                </a:solidFill>
              </a:defRPr>
            </a:lvl5pPr>
            <a:lvl6pPr algn="ctr">
              <a:spcBef>
                <a:spcPts val="0"/>
              </a:spcBef>
              <a:buClr>
                <a:schemeClr val="lt1"/>
              </a:buClr>
              <a:buSzPct val="100000"/>
              <a:defRPr sz="8000">
                <a:solidFill>
                  <a:schemeClr val="lt1"/>
                </a:solidFill>
              </a:defRPr>
            </a:lvl6pPr>
            <a:lvl7pPr algn="ctr">
              <a:spcBef>
                <a:spcPts val="0"/>
              </a:spcBef>
              <a:buClr>
                <a:schemeClr val="lt1"/>
              </a:buClr>
              <a:buSzPct val="100000"/>
              <a:defRPr sz="8000">
                <a:solidFill>
                  <a:schemeClr val="lt1"/>
                </a:solidFill>
              </a:defRPr>
            </a:lvl7pPr>
            <a:lvl8pPr algn="ctr">
              <a:spcBef>
                <a:spcPts val="0"/>
              </a:spcBef>
              <a:buClr>
                <a:schemeClr val="lt1"/>
              </a:buClr>
              <a:buSzPct val="100000"/>
              <a:defRPr sz="8000">
                <a:solidFill>
                  <a:schemeClr val="lt1"/>
                </a:solidFill>
              </a:defRPr>
            </a:lvl8pPr>
            <a:lvl9pPr algn="ctr">
              <a:spcBef>
                <a:spcPts val="0"/>
              </a:spcBef>
              <a:buClr>
                <a:schemeClr val="lt1"/>
              </a:buClr>
              <a:buSzPct val="100000"/>
              <a:defRPr sz="8000">
                <a:solidFill>
                  <a:schemeClr val="lt1"/>
                </a:solidFill>
              </a:defRPr>
            </a:lvl9pPr>
          </a:lstStyle>
          <a:p>
            <a:endParaRPr/>
          </a:p>
        </p:txBody>
      </p:sp>
      <p:sp>
        <p:nvSpPr>
          <p:cNvPr id="12" name="Shape 12"/>
          <p:cNvSpPr txBox="1">
            <a:spLocks noGrp="1"/>
          </p:cNvSpPr>
          <p:nvPr>
            <p:ph type="subTitle" idx="1"/>
          </p:nvPr>
        </p:nvSpPr>
        <p:spPr>
          <a:xfrm>
            <a:off x="548234" y="4531001"/>
            <a:ext cx="11043199" cy="1680799"/>
          </a:xfrm>
          <a:prstGeom prst="rect">
            <a:avLst/>
          </a:prstGeom>
        </p:spPr>
        <p:txBody>
          <a:bodyPr lIns="91425" tIns="91425" rIns="91425" bIns="91425" anchor="ctr" anchorCtr="0"/>
          <a:lstStyle>
            <a:lvl1pPr algn="ctr">
              <a:lnSpc>
                <a:spcPct val="100000"/>
              </a:lnSpc>
              <a:spcBef>
                <a:spcPts val="0"/>
              </a:spcBef>
              <a:spcAft>
                <a:spcPts val="0"/>
              </a:spcAft>
              <a:buSzPct val="100000"/>
              <a:buFont typeface="Oswald"/>
              <a:buNone/>
              <a:defRPr sz="4800">
                <a:latin typeface="Oswald"/>
                <a:ea typeface="Oswald"/>
                <a:cs typeface="Oswald"/>
                <a:sym typeface="Oswald"/>
              </a:defRPr>
            </a:lvl1pPr>
            <a:lvl2pPr algn="ctr">
              <a:lnSpc>
                <a:spcPct val="100000"/>
              </a:lnSpc>
              <a:spcBef>
                <a:spcPts val="0"/>
              </a:spcBef>
              <a:spcAft>
                <a:spcPts val="0"/>
              </a:spcAft>
              <a:buSzPct val="100000"/>
              <a:buFont typeface="Oswald"/>
              <a:buNone/>
              <a:defRPr sz="4800">
                <a:latin typeface="Oswald"/>
                <a:ea typeface="Oswald"/>
                <a:cs typeface="Oswald"/>
                <a:sym typeface="Oswald"/>
              </a:defRPr>
            </a:lvl2pPr>
            <a:lvl3pPr algn="ctr">
              <a:lnSpc>
                <a:spcPct val="100000"/>
              </a:lnSpc>
              <a:spcBef>
                <a:spcPts val="0"/>
              </a:spcBef>
              <a:spcAft>
                <a:spcPts val="0"/>
              </a:spcAft>
              <a:buSzPct val="100000"/>
              <a:buFont typeface="Oswald"/>
              <a:buNone/>
              <a:defRPr sz="4800">
                <a:latin typeface="Oswald"/>
                <a:ea typeface="Oswald"/>
                <a:cs typeface="Oswald"/>
                <a:sym typeface="Oswald"/>
              </a:defRPr>
            </a:lvl3pPr>
            <a:lvl4pPr algn="ctr">
              <a:lnSpc>
                <a:spcPct val="100000"/>
              </a:lnSpc>
              <a:spcBef>
                <a:spcPts val="0"/>
              </a:spcBef>
              <a:spcAft>
                <a:spcPts val="0"/>
              </a:spcAft>
              <a:buSzPct val="100000"/>
              <a:buFont typeface="Oswald"/>
              <a:buNone/>
              <a:defRPr sz="4800">
                <a:latin typeface="Oswald"/>
                <a:ea typeface="Oswald"/>
                <a:cs typeface="Oswald"/>
                <a:sym typeface="Oswald"/>
              </a:defRPr>
            </a:lvl4pPr>
            <a:lvl5pPr algn="ctr">
              <a:lnSpc>
                <a:spcPct val="100000"/>
              </a:lnSpc>
              <a:spcBef>
                <a:spcPts val="0"/>
              </a:spcBef>
              <a:spcAft>
                <a:spcPts val="0"/>
              </a:spcAft>
              <a:buSzPct val="100000"/>
              <a:buFont typeface="Oswald"/>
              <a:buNone/>
              <a:defRPr sz="4800">
                <a:latin typeface="Oswald"/>
                <a:ea typeface="Oswald"/>
                <a:cs typeface="Oswald"/>
                <a:sym typeface="Oswald"/>
              </a:defRPr>
            </a:lvl5pPr>
            <a:lvl6pPr algn="ctr">
              <a:lnSpc>
                <a:spcPct val="100000"/>
              </a:lnSpc>
              <a:spcBef>
                <a:spcPts val="0"/>
              </a:spcBef>
              <a:spcAft>
                <a:spcPts val="0"/>
              </a:spcAft>
              <a:buSzPct val="100000"/>
              <a:buFont typeface="Oswald"/>
              <a:buNone/>
              <a:defRPr sz="4800">
                <a:latin typeface="Oswald"/>
                <a:ea typeface="Oswald"/>
                <a:cs typeface="Oswald"/>
                <a:sym typeface="Oswald"/>
              </a:defRPr>
            </a:lvl6pPr>
            <a:lvl7pPr algn="ctr">
              <a:lnSpc>
                <a:spcPct val="100000"/>
              </a:lnSpc>
              <a:spcBef>
                <a:spcPts val="0"/>
              </a:spcBef>
              <a:spcAft>
                <a:spcPts val="0"/>
              </a:spcAft>
              <a:buSzPct val="100000"/>
              <a:buFont typeface="Oswald"/>
              <a:buNone/>
              <a:defRPr sz="4800">
                <a:latin typeface="Oswald"/>
                <a:ea typeface="Oswald"/>
                <a:cs typeface="Oswald"/>
                <a:sym typeface="Oswald"/>
              </a:defRPr>
            </a:lvl7pPr>
            <a:lvl8pPr algn="ctr">
              <a:lnSpc>
                <a:spcPct val="100000"/>
              </a:lnSpc>
              <a:spcBef>
                <a:spcPts val="0"/>
              </a:spcBef>
              <a:spcAft>
                <a:spcPts val="0"/>
              </a:spcAft>
              <a:buSzPct val="100000"/>
              <a:buFont typeface="Oswald"/>
              <a:buNone/>
              <a:defRPr sz="4800">
                <a:latin typeface="Oswald"/>
                <a:ea typeface="Oswald"/>
                <a:cs typeface="Oswald"/>
                <a:sym typeface="Oswald"/>
              </a:defRPr>
            </a:lvl8pPr>
            <a:lvl9pPr algn="ctr">
              <a:lnSpc>
                <a:spcPct val="100000"/>
              </a:lnSpc>
              <a:spcBef>
                <a:spcPts val="0"/>
              </a:spcBef>
              <a:spcAft>
                <a:spcPts val="0"/>
              </a:spcAft>
              <a:buSzPct val="100000"/>
              <a:buFont typeface="Oswald"/>
              <a:buNone/>
              <a:defRPr sz="4800">
                <a:latin typeface="Oswald"/>
                <a:ea typeface="Oswald"/>
                <a:cs typeface="Oswald"/>
                <a:sym typeface="Oswald"/>
              </a:defRPr>
            </a:lvl9pPr>
          </a:lstStyle>
          <a:p>
            <a:endParaRPr/>
          </a:p>
        </p:txBody>
      </p:sp>
      <p:sp>
        <p:nvSpPr>
          <p:cNvPr id="13" name="Shape 13"/>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060622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14"/>
        <p:cNvGrpSpPr/>
        <p:nvPr/>
      </p:nvGrpSpPr>
      <p:grpSpPr>
        <a:xfrm>
          <a:off x="0" y="0"/>
          <a:ext cx="0" cy="0"/>
          <a:chOff x="0" y="0"/>
          <a:chExt cx="0" cy="0"/>
        </a:xfrm>
      </p:grpSpPr>
      <p:sp>
        <p:nvSpPr>
          <p:cNvPr id="15" name="Shape 15"/>
          <p:cNvSpPr/>
          <p:nvPr/>
        </p:nvSpPr>
        <p:spPr>
          <a:xfrm>
            <a:off x="0" y="2089800"/>
            <a:ext cx="12192000" cy="2678400"/>
          </a:xfrm>
          <a:prstGeom prst="rect">
            <a:avLst/>
          </a:prstGeom>
          <a:solidFill>
            <a:schemeClr val="dk1"/>
          </a:solidFill>
          <a:ln>
            <a:noFill/>
          </a:ln>
        </p:spPr>
        <p:txBody>
          <a:bodyPr lIns="121900" tIns="121900" rIns="121900" bIns="121900" anchor="ctr" anchorCtr="0">
            <a:noAutofit/>
          </a:bodyPr>
          <a:lstStyle/>
          <a:p>
            <a:endParaRPr sz="1867" kern="0">
              <a:solidFill>
                <a:srgbClr val="000000"/>
              </a:solidFill>
              <a:cs typeface="Arial"/>
              <a:sym typeface="Arial"/>
            </a:endParaRPr>
          </a:p>
        </p:txBody>
      </p:sp>
      <p:sp>
        <p:nvSpPr>
          <p:cNvPr id="16" name="Shape 16"/>
          <p:cNvSpPr txBox="1">
            <a:spLocks noGrp="1"/>
          </p:cNvSpPr>
          <p:nvPr>
            <p:ph type="title"/>
          </p:nvPr>
        </p:nvSpPr>
        <p:spPr>
          <a:xfrm>
            <a:off x="574401" y="2519600"/>
            <a:ext cx="11043199" cy="2022000"/>
          </a:xfrm>
          <a:prstGeom prst="rect">
            <a:avLst/>
          </a:prstGeom>
        </p:spPr>
        <p:txBody>
          <a:bodyPr lIns="91425" tIns="91425" rIns="91425" bIns="91425" anchor="ctr" anchorCtr="0"/>
          <a:lstStyle>
            <a:lvl1pPr algn="ctr">
              <a:spcBef>
                <a:spcPts val="0"/>
              </a:spcBef>
              <a:buClr>
                <a:schemeClr val="lt1"/>
              </a:buClr>
              <a:buSzPct val="100000"/>
              <a:defRPr sz="4800">
                <a:solidFill>
                  <a:schemeClr val="lt1"/>
                </a:solidFill>
              </a:defRPr>
            </a:lvl1pPr>
            <a:lvl2pPr algn="ctr">
              <a:spcBef>
                <a:spcPts val="0"/>
              </a:spcBef>
              <a:buClr>
                <a:schemeClr val="lt1"/>
              </a:buClr>
              <a:buSzPct val="100000"/>
              <a:defRPr sz="4800">
                <a:solidFill>
                  <a:schemeClr val="lt1"/>
                </a:solidFill>
              </a:defRPr>
            </a:lvl2pPr>
            <a:lvl3pPr algn="ctr">
              <a:spcBef>
                <a:spcPts val="0"/>
              </a:spcBef>
              <a:buClr>
                <a:schemeClr val="lt1"/>
              </a:buClr>
              <a:buSzPct val="100000"/>
              <a:defRPr sz="4800">
                <a:solidFill>
                  <a:schemeClr val="lt1"/>
                </a:solidFill>
              </a:defRPr>
            </a:lvl3pPr>
            <a:lvl4pPr algn="ctr">
              <a:spcBef>
                <a:spcPts val="0"/>
              </a:spcBef>
              <a:buClr>
                <a:schemeClr val="lt1"/>
              </a:buClr>
              <a:buSzPct val="100000"/>
              <a:defRPr sz="4800">
                <a:solidFill>
                  <a:schemeClr val="lt1"/>
                </a:solidFill>
              </a:defRPr>
            </a:lvl4pPr>
            <a:lvl5pPr algn="ctr">
              <a:spcBef>
                <a:spcPts val="0"/>
              </a:spcBef>
              <a:buClr>
                <a:schemeClr val="lt1"/>
              </a:buClr>
              <a:buSzPct val="100000"/>
              <a:defRPr sz="4800">
                <a:solidFill>
                  <a:schemeClr val="lt1"/>
                </a:solidFill>
              </a:defRPr>
            </a:lvl5pPr>
            <a:lvl6pPr algn="ctr">
              <a:spcBef>
                <a:spcPts val="0"/>
              </a:spcBef>
              <a:buClr>
                <a:schemeClr val="lt1"/>
              </a:buClr>
              <a:buSzPct val="100000"/>
              <a:defRPr sz="4800">
                <a:solidFill>
                  <a:schemeClr val="lt1"/>
                </a:solidFill>
              </a:defRPr>
            </a:lvl6pPr>
            <a:lvl7pPr algn="ctr">
              <a:spcBef>
                <a:spcPts val="0"/>
              </a:spcBef>
              <a:buClr>
                <a:schemeClr val="lt1"/>
              </a:buClr>
              <a:buSzPct val="100000"/>
              <a:defRPr sz="4800">
                <a:solidFill>
                  <a:schemeClr val="lt1"/>
                </a:solidFill>
              </a:defRPr>
            </a:lvl7pPr>
            <a:lvl8pPr algn="ctr">
              <a:spcBef>
                <a:spcPts val="0"/>
              </a:spcBef>
              <a:buClr>
                <a:schemeClr val="lt1"/>
              </a:buClr>
              <a:buSzPct val="100000"/>
              <a:defRPr sz="4800">
                <a:solidFill>
                  <a:schemeClr val="lt1"/>
                </a:solidFill>
              </a:defRPr>
            </a:lvl8pPr>
            <a:lvl9pPr algn="ctr">
              <a:spcBef>
                <a:spcPts val="0"/>
              </a:spcBef>
              <a:buClr>
                <a:schemeClr val="lt1"/>
              </a:buClr>
              <a:buSzPct val="100000"/>
              <a:defRPr sz="4800">
                <a:solidFill>
                  <a:schemeClr val="lt1"/>
                </a:solidFill>
              </a:defRPr>
            </a:lvl9pPr>
          </a:lstStyle>
          <a:p>
            <a:endParaRPr/>
          </a:p>
        </p:txBody>
      </p:sp>
      <p:sp>
        <p:nvSpPr>
          <p:cNvPr id="17" name="Shape 17"/>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858164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cxnSp>
        <p:nvCxnSpPr>
          <p:cNvPr id="19" name="Shape 19"/>
          <p:cNvCxnSpPr/>
          <p:nvPr/>
        </p:nvCxnSpPr>
        <p:spPr>
          <a:xfrm>
            <a:off x="572267" y="1700769"/>
            <a:ext cx="818799" cy="0"/>
          </a:xfrm>
          <a:prstGeom prst="straightConnector1">
            <a:avLst/>
          </a:prstGeom>
          <a:noFill/>
          <a:ln w="19050" cap="flat" cmpd="sng">
            <a:solidFill>
              <a:schemeClr val="dk2"/>
            </a:solidFill>
            <a:prstDash val="lgDash"/>
            <a:round/>
            <a:headEnd type="none" w="med" len="med"/>
            <a:tailEnd type="none" w="med" len="med"/>
          </a:ln>
        </p:spPr>
      </p:cxnSp>
      <p:sp>
        <p:nvSpPr>
          <p:cNvPr id="20" name="Shape 20"/>
          <p:cNvSpPr txBox="1">
            <a:spLocks noGrp="1"/>
          </p:cNvSpPr>
          <p:nvPr>
            <p:ph type="title"/>
          </p:nvPr>
        </p:nvSpPr>
        <p:spPr>
          <a:xfrm>
            <a:off x="415601" y="496667"/>
            <a:ext cx="11360799" cy="977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415601" y="1958433"/>
            <a:ext cx="11360799" cy="41332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2" name="Shape 22"/>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865242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cxnSp>
        <p:nvCxnSpPr>
          <p:cNvPr id="24" name="Shape 24"/>
          <p:cNvCxnSpPr/>
          <p:nvPr/>
        </p:nvCxnSpPr>
        <p:spPr>
          <a:xfrm>
            <a:off x="572267" y="1700769"/>
            <a:ext cx="818799" cy="0"/>
          </a:xfrm>
          <a:prstGeom prst="straightConnector1">
            <a:avLst/>
          </a:prstGeom>
          <a:noFill/>
          <a:ln w="19050" cap="flat" cmpd="sng">
            <a:solidFill>
              <a:schemeClr val="dk2"/>
            </a:solidFill>
            <a:prstDash val="lgDash"/>
            <a:round/>
            <a:headEnd type="none" w="med" len="med"/>
            <a:tailEnd type="none" w="med" len="med"/>
          </a:ln>
        </p:spPr>
      </p:cxnSp>
      <p:sp>
        <p:nvSpPr>
          <p:cNvPr id="25" name="Shape 25"/>
          <p:cNvSpPr txBox="1">
            <a:spLocks noGrp="1"/>
          </p:cNvSpPr>
          <p:nvPr>
            <p:ph type="title"/>
          </p:nvPr>
        </p:nvSpPr>
        <p:spPr>
          <a:xfrm>
            <a:off x="415601" y="496667"/>
            <a:ext cx="11360799" cy="977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body" idx="1"/>
          </p:nvPr>
        </p:nvSpPr>
        <p:spPr>
          <a:xfrm>
            <a:off x="415601" y="1958433"/>
            <a:ext cx="5333199" cy="4133200"/>
          </a:xfrm>
          <a:prstGeom prst="rect">
            <a:avLst/>
          </a:prstGeom>
        </p:spPr>
        <p:txBody>
          <a:bodyPr lIns="91425" tIns="91425" rIns="91425" bIns="91425" anchor="t" anchorCtr="0"/>
          <a:lstStyle>
            <a:lvl1pPr>
              <a:spcBef>
                <a:spcPts val="0"/>
              </a:spcBef>
              <a:buSzPct val="100000"/>
              <a:defRPr sz="1867"/>
            </a:lvl1pPr>
            <a:lvl2pPr>
              <a:spcBef>
                <a:spcPts val="0"/>
              </a:spcBef>
              <a:buSzPct val="100000"/>
              <a:defRPr sz="1600"/>
            </a:lvl2pPr>
            <a:lvl3pPr>
              <a:spcBef>
                <a:spcPts val="0"/>
              </a:spcBef>
              <a:buSzPct val="100000"/>
              <a:defRPr sz="1600"/>
            </a:lvl3pPr>
            <a:lvl4pPr>
              <a:spcBef>
                <a:spcPts val="0"/>
              </a:spcBef>
              <a:buSzPct val="100000"/>
              <a:defRPr sz="1600"/>
            </a:lvl4pPr>
            <a:lvl5pPr>
              <a:spcBef>
                <a:spcPts val="0"/>
              </a:spcBef>
              <a:buSzPct val="100000"/>
              <a:defRPr sz="1600"/>
            </a:lvl5pPr>
            <a:lvl6pPr>
              <a:spcBef>
                <a:spcPts val="0"/>
              </a:spcBef>
              <a:buSzPct val="100000"/>
              <a:defRPr sz="1600"/>
            </a:lvl6pPr>
            <a:lvl7pPr>
              <a:spcBef>
                <a:spcPts val="0"/>
              </a:spcBef>
              <a:buSzPct val="100000"/>
              <a:defRPr sz="1600"/>
            </a:lvl7pPr>
            <a:lvl8pPr>
              <a:spcBef>
                <a:spcPts val="0"/>
              </a:spcBef>
              <a:buSzPct val="100000"/>
              <a:defRPr sz="1600"/>
            </a:lvl8pPr>
            <a:lvl9pPr>
              <a:spcBef>
                <a:spcPts val="0"/>
              </a:spcBef>
              <a:buSzPct val="100000"/>
              <a:defRPr sz="1600"/>
            </a:lvl9pPr>
          </a:lstStyle>
          <a:p>
            <a:endParaRPr/>
          </a:p>
        </p:txBody>
      </p:sp>
      <p:sp>
        <p:nvSpPr>
          <p:cNvPr id="27" name="Shape 27"/>
          <p:cNvSpPr txBox="1">
            <a:spLocks noGrp="1"/>
          </p:cNvSpPr>
          <p:nvPr>
            <p:ph type="body" idx="2"/>
          </p:nvPr>
        </p:nvSpPr>
        <p:spPr>
          <a:xfrm>
            <a:off x="6443201" y="1958433"/>
            <a:ext cx="5333199" cy="4133200"/>
          </a:xfrm>
          <a:prstGeom prst="rect">
            <a:avLst/>
          </a:prstGeom>
        </p:spPr>
        <p:txBody>
          <a:bodyPr lIns="91425" tIns="91425" rIns="91425" bIns="91425" anchor="t" anchorCtr="0"/>
          <a:lstStyle>
            <a:lvl1pPr>
              <a:spcBef>
                <a:spcPts val="0"/>
              </a:spcBef>
              <a:buSzPct val="100000"/>
              <a:defRPr sz="1867"/>
            </a:lvl1pPr>
            <a:lvl2pPr>
              <a:spcBef>
                <a:spcPts val="0"/>
              </a:spcBef>
              <a:buSzPct val="100000"/>
              <a:defRPr sz="1600"/>
            </a:lvl2pPr>
            <a:lvl3pPr>
              <a:spcBef>
                <a:spcPts val="0"/>
              </a:spcBef>
              <a:buSzPct val="100000"/>
              <a:defRPr sz="1600"/>
            </a:lvl3pPr>
            <a:lvl4pPr>
              <a:spcBef>
                <a:spcPts val="0"/>
              </a:spcBef>
              <a:buSzPct val="100000"/>
              <a:defRPr sz="1600"/>
            </a:lvl4pPr>
            <a:lvl5pPr>
              <a:spcBef>
                <a:spcPts val="0"/>
              </a:spcBef>
              <a:buSzPct val="100000"/>
              <a:defRPr sz="1600"/>
            </a:lvl5pPr>
            <a:lvl6pPr>
              <a:spcBef>
                <a:spcPts val="0"/>
              </a:spcBef>
              <a:buSzPct val="100000"/>
              <a:defRPr sz="1600"/>
            </a:lvl6pPr>
            <a:lvl7pPr>
              <a:spcBef>
                <a:spcPts val="0"/>
              </a:spcBef>
              <a:buSzPct val="100000"/>
              <a:defRPr sz="1600"/>
            </a:lvl7pPr>
            <a:lvl8pPr>
              <a:spcBef>
                <a:spcPts val="0"/>
              </a:spcBef>
              <a:buSzPct val="100000"/>
              <a:defRPr sz="1600"/>
            </a:lvl8pPr>
            <a:lvl9pPr>
              <a:spcBef>
                <a:spcPts val="0"/>
              </a:spcBef>
              <a:buSzPct val="100000"/>
              <a:defRPr sz="1600"/>
            </a:lvl9pPr>
          </a:lstStyle>
          <a:p>
            <a:endParaRPr/>
          </a:p>
        </p:txBody>
      </p:sp>
      <p:sp>
        <p:nvSpPr>
          <p:cNvPr id="28" name="Shape 28"/>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625605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15601" y="496667"/>
            <a:ext cx="11360799" cy="977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1" name="Shape 31"/>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928134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cxnSp>
        <p:nvCxnSpPr>
          <p:cNvPr id="33" name="Shape 33"/>
          <p:cNvCxnSpPr/>
          <p:nvPr/>
        </p:nvCxnSpPr>
        <p:spPr>
          <a:xfrm>
            <a:off x="558234" y="1943716"/>
            <a:ext cx="818799" cy="0"/>
          </a:xfrm>
          <a:prstGeom prst="straightConnector1">
            <a:avLst/>
          </a:prstGeom>
          <a:noFill/>
          <a:ln w="19050" cap="flat" cmpd="sng">
            <a:solidFill>
              <a:schemeClr val="dk2"/>
            </a:solidFill>
            <a:prstDash val="lgDash"/>
            <a:round/>
            <a:headEnd type="none" w="med" len="med"/>
            <a:tailEnd type="none" w="med" len="med"/>
          </a:ln>
        </p:spPr>
      </p:cxnSp>
      <p:sp>
        <p:nvSpPr>
          <p:cNvPr id="34" name="Shape 34"/>
          <p:cNvSpPr txBox="1">
            <a:spLocks noGrp="1"/>
          </p:cNvSpPr>
          <p:nvPr>
            <p:ph type="title"/>
          </p:nvPr>
        </p:nvSpPr>
        <p:spPr>
          <a:xfrm>
            <a:off x="415601" y="842401"/>
            <a:ext cx="3743999" cy="1007599"/>
          </a:xfrm>
          <a:prstGeom prst="rect">
            <a:avLst/>
          </a:prstGeom>
        </p:spPr>
        <p:txBody>
          <a:bodyPr lIns="91425" tIns="91425" rIns="91425" bIns="91425" anchor="b" anchorCtr="0"/>
          <a:lstStyle>
            <a:lvl1pPr>
              <a:spcBef>
                <a:spcPts val="0"/>
              </a:spcBef>
              <a:buSzPct val="100000"/>
              <a:defRPr sz="3200"/>
            </a:lvl1pPr>
            <a:lvl2pPr>
              <a:spcBef>
                <a:spcPts val="0"/>
              </a:spcBef>
              <a:buSzPct val="100000"/>
              <a:defRPr sz="3200"/>
            </a:lvl2pPr>
            <a:lvl3pPr>
              <a:spcBef>
                <a:spcPts val="0"/>
              </a:spcBef>
              <a:buSzPct val="100000"/>
              <a:defRPr sz="3200"/>
            </a:lvl3pPr>
            <a:lvl4pPr>
              <a:spcBef>
                <a:spcPts val="0"/>
              </a:spcBef>
              <a:buSzPct val="100000"/>
              <a:defRPr sz="3200"/>
            </a:lvl4pPr>
            <a:lvl5pPr>
              <a:spcBef>
                <a:spcPts val="0"/>
              </a:spcBef>
              <a:buSzPct val="100000"/>
              <a:defRPr sz="3200"/>
            </a:lvl5pPr>
            <a:lvl6pPr>
              <a:spcBef>
                <a:spcPts val="0"/>
              </a:spcBef>
              <a:buSzPct val="100000"/>
              <a:defRPr sz="3200"/>
            </a:lvl6pPr>
            <a:lvl7pPr>
              <a:spcBef>
                <a:spcPts val="0"/>
              </a:spcBef>
              <a:buSzPct val="100000"/>
              <a:defRPr sz="3200"/>
            </a:lvl7pPr>
            <a:lvl8pPr>
              <a:spcBef>
                <a:spcPts val="0"/>
              </a:spcBef>
              <a:buSzPct val="100000"/>
              <a:defRPr sz="3200"/>
            </a:lvl8pPr>
            <a:lvl9pPr>
              <a:spcBef>
                <a:spcPts val="0"/>
              </a:spcBef>
              <a:buSzPct val="100000"/>
              <a:defRPr sz="3200"/>
            </a:lvl9pPr>
          </a:lstStyle>
          <a:p>
            <a:endParaRPr/>
          </a:p>
        </p:txBody>
      </p:sp>
      <p:sp>
        <p:nvSpPr>
          <p:cNvPr id="35" name="Shape 35"/>
          <p:cNvSpPr txBox="1">
            <a:spLocks noGrp="1"/>
          </p:cNvSpPr>
          <p:nvPr>
            <p:ph type="body" idx="1"/>
          </p:nvPr>
        </p:nvSpPr>
        <p:spPr>
          <a:xfrm>
            <a:off x="415601" y="2157604"/>
            <a:ext cx="3743999" cy="3934400"/>
          </a:xfrm>
          <a:prstGeom prst="rect">
            <a:avLst/>
          </a:prstGeom>
        </p:spPr>
        <p:txBody>
          <a:bodyPr lIns="91425" tIns="91425" rIns="91425" bIns="91425" anchor="t" anchorCtr="0"/>
          <a:lstStyle>
            <a:lvl1pPr>
              <a:spcBef>
                <a:spcPts val="0"/>
              </a:spcBef>
              <a:buSzPct val="100000"/>
              <a:defRPr sz="1600"/>
            </a:lvl1pPr>
            <a:lvl2pPr>
              <a:spcBef>
                <a:spcPts val="0"/>
              </a:spcBef>
              <a:buSzPct val="100000"/>
              <a:defRPr sz="1600"/>
            </a:lvl2pPr>
            <a:lvl3pPr>
              <a:spcBef>
                <a:spcPts val="0"/>
              </a:spcBef>
              <a:buSzPct val="100000"/>
              <a:defRPr sz="1600"/>
            </a:lvl3pPr>
            <a:lvl4pPr>
              <a:spcBef>
                <a:spcPts val="0"/>
              </a:spcBef>
              <a:buSzPct val="100000"/>
              <a:defRPr sz="1600"/>
            </a:lvl4pPr>
            <a:lvl5pPr>
              <a:spcBef>
                <a:spcPts val="0"/>
              </a:spcBef>
              <a:buSzPct val="100000"/>
              <a:defRPr sz="1600"/>
            </a:lvl5pPr>
            <a:lvl6pPr>
              <a:spcBef>
                <a:spcPts val="0"/>
              </a:spcBef>
              <a:buSzPct val="100000"/>
              <a:defRPr sz="1600"/>
            </a:lvl6pPr>
            <a:lvl7pPr>
              <a:spcBef>
                <a:spcPts val="0"/>
              </a:spcBef>
              <a:buSzPct val="100000"/>
              <a:defRPr sz="1600"/>
            </a:lvl7pPr>
            <a:lvl8pPr>
              <a:spcBef>
                <a:spcPts val="0"/>
              </a:spcBef>
              <a:buSzPct val="100000"/>
              <a:defRPr sz="1600"/>
            </a:lvl8pPr>
            <a:lvl9pPr>
              <a:spcBef>
                <a:spcPts val="0"/>
              </a:spcBef>
              <a:buSzPct val="100000"/>
              <a:defRPr sz="1600"/>
            </a:lvl9pPr>
          </a:lstStyle>
          <a:p>
            <a:endParaRPr/>
          </a:p>
        </p:txBody>
      </p:sp>
      <p:sp>
        <p:nvSpPr>
          <p:cNvPr id="36" name="Shape 36"/>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106129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653667" y="705201"/>
            <a:ext cx="7570799" cy="5447599"/>
          </a:xfrm>
          <a:prstGeom prst="rect">
            <a:avLst/>
          </a:prstGeom>
        </p:spPr>
        <p:txBody>
          <a:bodyPr lIns="91425" tIns="91425" rIns="91425" bIns="91425" anchor="ctr" anchorCtr="0"/>
          <a:lstStyle>
            <a:lvl1pPr>
              <a:spcBef>
                <a:spcPts val="0"/>
              </a:spcBef>
              <a:buClr>
                <a:schemeClr val="lt1"/>
              </a:buClr>
              <a:buSzPct val="100000"/>
              <a:defRPr sz="7200">
                <a:solidFill>
                  <a:schemeClr val="lt1"/>
                </a:solidFill>
              </a:defRPr>
            </a:lvl1pPr>
            <a:lvl2pPr>
              <a:spcBef>
                <a:spcPts val="0"/>
              </a:spcBef>
              <a:buClr>
                <a:schemeClr val="lt1"/>
              </a:buClr>
              <a:buSzPct val="100000"/>
              <a:defRPr sz="7200">
                <a:solidFill>
                  <a:schemeClr val="lt1"/>
                </a:solidFill>
              </a:defRPr>
            </a:lvl2pPr>
            <a:lvl3pPr>
              <a:spcBef>
                <a:spcPts val="0"/>
              </a:spcBef>
              <a:buClr>
                <a:schemeClr val="lt1"/>
              </a:buClr>
              <a:buSzPct val="100000"/>
              <a:defRPr sz="7200">
                <a:solidFill>
                  <a:schemeClr val="lt1"/>
                </a:solidFill>
              </a:defRPr>
            </a:lvl3pPr>
            <a:lvl4pPr>
              <a:spcBef>
                <a:spcPts val="0"/>
              </a:spcBef>
              <a:buClr>
                <a:schemeClr val="lt1"/>
              </a:buClr>
              <a:buSzPct val="100000"/>
              <a:defRPr sz="7200">
                <a:solidFill>
                  <a:schemeClr val="lt1"/>
                </a:solidFill>
              </a:defRPr>
            </a:lvl4pPr>
            <a:lvl5pPr>
              <a:spcBef>
                <a:spcPts val="0"/>
              </a:spcBef>
              <a:buClr>
                <a:schemeClr val="lt1"/>
              </a:buClr>
              <a:buSzPct val="100000"/>
              <a:defRPr sz="7200">
                <a:solidFill>
                  <a:schemeClr val="lt1"/>
                </a:solidFill>
              </a:defRPr>
            </a:lvl5pPr>
            <a:lvl6pPr>
              <a:spcBef>
                <a:spcPts val="0"/>
              </a:spcBef>
              <a:buClr>
                <a:schemeClr val="lt1"/>
              </a:buClr>
              <a:buSzPct val="100000"/>
              <a:defRPr sz="7200">
                <a:solidFill>
                  <a:schemeClr val="lt1"/>
                </a:solidFill>
              </a:defRPr>
            </a:lvl6pPr>
            <a:lvl7pPr>
              <a:spcBef>
                <a:spcPts val="0"/>
              </a:spcBef>
              <a:buClr>
                <a:schemeClr val="lt1"/>
              </a:buClr>
              <a:buSzPct val="100000"/>
              <a:defRPr sz="7200">
                <a:solidFill>
                  <a:schemeClr val="lt1"/>
                </a:solidFill>
              </a:defRPr>
            </a:lvl7pPr>
            <a:lvl8pPr>
              <a:spcBef>
                <a:spcPts val="0"/>
              </a:spcBef>
              <a:buClr>
                <a:schemeClr val="lt1"/>
              </a:buClr>
              <a:buSzPct val="100000"/>
              <a:defRPr sz="7200">
                <a:solidFill>
                  <a:schemeClr val="lt1"/>
                </a:solidFill>
              </a:defRPr>
            </a:lvl8pPr>
            <a:lvl9pPr>
              <a:spcBef>
                <a:spcPts val="0"/>
              </a:spcBef>
              <a:buClr>
                <a:schemeClr val="lt1"/>
              </a:buClr>
              <a:buSzPct val="100000"/>
              <a:defRPr sz="7200">
                <a:solidFill>
                  <a:schemeClr val="lt1"/>
                </a:solidFill>
              </a:defRPr>
            </a:lvl9pPr>
          </a:lstStyle>
          <a:p>
            <a:endParaRPr/>
          </a:p>
        </p:txBody>
      </p:sp>
      <p:sp>
        <p:nvSpPr>
          <p:cNvPr id="39" name="Shape 39"/>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8440990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title and description">
    <p:bg>
      <p:bgPr>
        <a:solidFill>
          <a:schemeClr val="dk1"/>
        </a:solidFill>
        <a:effectLst/>
      </p:bgPr>
    </p:bg>
    <p:spTree>
      <p:nvGrpSpPr>
        <p:cNvPr id="1" name="Shape 40"/>
        <p:cNvGrpSpPr/>
        <p:nvPr/>
      </p:nvGrpSpPr>
      <p:grpSpPr>
        <a:xfrm>
          <a:off x="0" y="0"/>
          <a:ext cx="0" cy="0"/>
          <a:chOff x="0" y="0"/>
          <a:chExt cx="0" cy="0"/>
        </a:xfrm>
      </p:grpSpPr>
      <p:sp>
        <p:nvSpPr>
          <p:cNvPr id="41" name="Shape 41"/>
          <p:cNvSpPr/>
          <p:nvPr/>
        </p:nvSpPr>
        <p:spPr>
          <a:xfrm>
            <a:off x="6096000" y="234"/>
            <a:ext cx="6096000" cy="6857999"/>
          </a:xfrm>
          <a:prstGeom prst="rect">
            <a:avLst/>
          </a:prstGeom>
          <a:solidFill>
            <a:schemeClr val="lt1"/>
          </a:solidFill>
          <a:ln>
            <a:noFill/>
          </a:ln>
        </p:spPr>
        <p:txBody>
          <a:bodyPr lIns="121900" tIns="121900" rIns="121900" bIns="121900" anchor="ctr" anchorCtr="0">
            <a:noAutofit/>
          </a:bodyPr>
          <a:lstStyle/>
          <a:p>
            <a:endParaRPr sz="1867" kern="0">
              <a:solidFill>
                <a:srgbClr val="000000"/>
              </a:solidFill>
              <a:cs typeface="Arial"/>
              <a:sym typeface="Arial"/>
            </a:endParaRPr>
          </a:p>
        </p:txBody>
      </p:sp>
      <p:cxnSp>
        <p:nvCxnSpPr>
          <p:cNvPr id="42" name="Shape 42"/>
          <p:cNvCxnSpPr/>
          <p:nvPr/>
        </p:nvCxnSpPr>
        <p:spPr>
          <a:xfrm>
            <a:off x="6706234" y="5994000"/>
            <a:ext cx="769599" cy="0"/>
          </a:xfrm>
          <a:prstGeom prst="straightConnector1">
            <a:avLst/>
          </a:prstGeom>
          <a:noFill/>
          <a:ln w="19050" cap="flat" cmpd="sng">
            <a:solidFill>
              <a:schemeClr val="dk1"/>
            </a:solidFill>
            <a:prstDash val="lgDash"/>
            <a:round/>
            <a:headEnd type="none" w="med" len="med"/>
            <a:tailEnd type="none" w="med" len="med"/>
          </a:ln>
        </p:spPr>
      </p:cxnSp>
      <p:sp>
        <p:nvSpPr>
          <p:cNvPr id="43" name="Shape 43"/>
          <p:cNvSpPr txBox="1">
            <a:spLocks noGrp="1"/>
          </p:cNvSpPr>
          <p:nvPr>
            <p:ph type="title"/>
          </p:nvPr>
        </p:nvSpPr>
        <p:spPr>
          <a:xfrm>
            <a:off x="354001" y="1438333"/>
            <a:ext cx="5393599" cy="2385600"/>
          </a:xfrm>
          <a:prstGeom prst="rect">
            <a:avLst/>
          </a:prstGeom>
        </p:spPr>
        <p:txBody>
          <a:bodyPr lIns="91425" tIns="91425" rIns="91425" bIns="91425" anchor="b" anchorCtr="0"/>
          <a:lstStyle>
            <a:lvl1pPr algn="ctr">
              <a:spcBef>
                <a:spcPts val="0"/>
              </a:spcBef>
              <a:buClr>
                <a:schemeClr val="lt1"/>
              </a:buClr>
              <a:buSzPct val="100000"/>
              <a:defRPr sz="6133">
                <a:solidFill>
                  <a:schemeClr val="lt1"/>
                </a:solidFill>
              </a:defRPr>
            </a:lvl1pPr>
            <a:lvl2pPr algn="ctr">
              <a:spcBef>
                <a:spcPts val="0"/>
              </a:spcBef>
              <a:buClr>
                <a:schemeClr val="lt1"/>
              </a:buClr>
              <a:buSzPct val="100000"/>
              <a:defRPr sz="6133">
                <a:solidFill>
                  <a:schemeClr val="lt1"/>
                </a:solidFill>
              </a:defRPr>
            </a:lvl2pPr>
            <a:lvl3pPr algn="ctr">
              <a:spcBef>
                <a:spcPts val="0"/>
              </a:spcBef>
              <a:buClr>
                <a:schemeClr val="lt1"/>
              </a:buClr>
              <a:buSzPct val="100000"/>
              <a:defRPr sz="6133">
                <a:solidFill>
                  <a:schemeClr val="lt1"/>
                </a:solidFill>
              </a:defRPr>
            </a:lvl3pPr>
            <a:lvl4pPr algn="ctr">
              <a:spcBef>
                <a:spcPts val="0"/>
              </a:spcBef>
              <a:buClr>
                <a:schemeClr val="lt1"/>
              </a:buClr>
              <a:buSzPct val="100000"/>
              <a:defRPr sz="6133">
                <a:solidFill>
                  <a:schemeClr val="lt1"/>
                </a:solidFill>
              </a:defRPr>
            </a:lvl4pPr>
            <a:lvl5pPr algn="ctr">
              <a:spcBef>
                <a:spcPts val="0"/>
              </a:spcBef>
              <a:buClr>
                <a:schemeClr val="lt1"/>
              </a:buClr>
              <a:buSzPct val="100000"/>
              <a:defRPr sz="6133">
                <a:solidFill>
                  <a:schemeClr val="lt1"/>
                </a:solidFill>
              </a:defRPr>
            </a:lvl5pPr>
            <a:lvl6pPr algn="ctr">
              <a:spcBef>
                <a:spcPts val="0"/>
              </a:spcBef>
              <a:buClr>
                <a:schemeClr val="lt1"/>
              </a:buClr>
              <a:buSzPct val="100000"/>
              <a:defRPr sz="6133">
                <a:solidFill>
                  <a:schemeClr val="lt1"/>
                </a:solidFill>
              </a:defRPr>
            </a:lvl6pPr>
            <a:lvl7pPr algn="ctr">
              <a:spcBef>
                <a:spcPts val="0"/>
              </a:spcBef>
              <a:buClr>
                <a:schemeClr val="lt1"/>
              </a:buClr>
              <a:buSzPct val="100000"/>
              <a:defRPr sz="6133">
                <a:solidFill>
                  <a:schemeClr val="lt1"/>
                </a:solidFill>
              </a:defRPr>
            </a:lvl7pPr>
            <a:lvl8pPr algn="ctr">
              <a:spcBef>
                <a:spcPts val="0"/>
              </a:spcBef>
              <a:buClr>
                <a:schemeClr val="lt1"/>
              </a:buClr>
              <a:buSzPct val="100000"/>
              <a:defRPr sz="6133">
                <a:solidFill>
                  <a:schemeClr val="lt1"/>
                </a:solidFill>
              </a:defRPr>
            </a:lvl8pPr>
            <a:lvl9pPr algn="ctr">
              <a:spcBef>
                <a:spcPts val="0"/>
              </a:spcBef>
              <a:buClr>
                <a:schemeClr val="lt1"/>
              </a:buClr>
              <a:buSzPct val="100000"/>
              <a:defRPr sz="6133">
                <a:solidFill>
                  <a:schemeClr val="lt1"/>
                </a:solidFill>
              </a:defRPr>
            </a:lvl9pPr>
          </a:lstStyle>
          <a:p>
            <a:endParaRPr/>
          </a:p>
        </p:txBody>
      </p:sp>
      <p:sp>
        <p:nvSpPr>
          <p:cNvPr id="44" name="Shape 44"/>
          <p:cNvSpPr txBox="1">
            <a:spLocks noGrp="1"/>
          </p:cNvSpPr>
          <p:nvPr>
            <p:ph type="subTitle" idx="1"/>
          </p:nvPr>
        </p:nvSpPr>
        <p:spPr>
          <a:xfrm>
            <a:off x="354001" y="3895200"/>
            <a:ext cx="5393599" cy="1794000"/>
          </a:xfrm>
          <a:prstGeom prst="rect">
            <a:avLst/>
          </a:prstGeom>
        </p:spPr>
        <p:txBody>
          <a:bodyPr lIns="91425" tIns="91425" rIns="91425" bIns="91425" anchor="t" anchorCtr="0"/>
          <a:lstStyle>
            <a:lvl1pPr algn="ctr">
              <a:lnSpc>
                <a:spcPct val="100000"/>
              </a:lnSpc>
              <a:spcBef>
                <a:spcPts val="0"/>
              </a:spcBef>
              <a:spcAft>
                <a:spcPts val="0"/>
              </a:spcAft>
              <a:buClr>
                <a:schemeClr val="lt1"/>
              </a:buClr>
              <a:buSzPct val="100000"/>
              <a:buNone/>
              <a:defRPr sz="2533">
                <a:solidFill>
                  <a:schemeClr val="lt1"/>
                </a:solidFill>
              </a:defRPr>
            </a:lvl1pPr>
            <a:lvl2pPr algn="ctr">
              <a:lnSpc>
                <a:spcPct val="100000"/>
              </a:lnSpc>
              <a:spcBef>
                <a:spcPts val="0"/>
              </a:spcBef>
              <a:spcAft>
                <a:spcPts val="0"/>
              </a:spcAft>
              <a:buClr>
                <a:schemeClr val="lt1"/>
              </a:buClr>
              <a:buSzPct val="100000"/>
              <a:buNone/>
              <a:defRPr sz="2533">
                <a:solidFill>
                  <a:schemeClr val="lt1"/>
                </a:solidFill>
              </a:defRPr>
            </a:lvl2pPr>
            <a:lvl3pPr algn="ctr">
              <a:lnSpc>
                <a:spcPct val="100000"/>
              </a:lnSpc>
              <a:spcBef>
                <a:spcPts val="0"/>
              </a:spcBef>
              <a:spcAft>
                <a:spcPts val="0"/>
              </a:spcAft>
              <a:buClr>
                <a:schemeClr val="lt1"/>
              </a:buClr>
              <a:buSzPct val="100000"/>
              <a:buNone/>
              <a:defRPr sz="2533">
                <a:solidFill>
                  <a:schemeClr val="lt1"/>
                </a:solidFill>
              </a:defRPr>
            </a:lvl3pPr>
            <a:lvl4pPr algn="ctr">
              <a:lnSpc>
                <a:spcPct val="100000"/>
              </a:lnSpc>
              <a:spcBef>
                <a:spcPts val="0"/>
              </a:spcBef>
              <a:spcAft>
                <a:spcPts val="0"/>
              </a:spcAft>
              <a:buClr>
                <a:schemeClr val="lt1"/>
              </a:buClr>
              <a:buSzPct val="100000"/>
              <a:buNone/>
              <a:defRPr sz="2533">
                <a:solidFill>
                  <a:schemeClr val="lt1"/>
                </a:solidFill>
              </a:defRPr>
            </a:lvl4pPr>
            <a:lvl5pPr algn="ctr">
              <a:lnSpc>
                <a:spcPct val="100000"/>
              </a:lnSpc>
              <a:spcBef>
                <a:spcPts val="0"/>
              </a:spcBef>
              <a:spcAft>
                <a:spcPts val="0"/>
              </a:spcAft>
              <a:buClr>
                <a:schemeClr val="lt1"/>
              </a:buClr>
              <a:buSzPct val="100000"/>
              <a:buNone/>
              <a:defRPr sz="2533">
                <a:solidFill>
                  <a:schemeClr val="lt1"/>
                </a:solidFill>
              </a:defRPr>
            </a:lvl5pPr>
            <a:lvl6pPr algn="ctr">
              <a:lnSpc>
                <a:spcPct val="100000"/>
              </a:lnSpc>
              <a:spcBef>
                <a:spcPts val="0"/>
              </a:spcBef>
              <a:spcAft>
                <a:spcPts val="0"/>
              </a:spcAft>
              <a:buClr>
                <a:schemeClr val="lt1"/>
              </a:buClr>
              <a:buSzPct val="100000"/>
              <a:buNone/>
              <a:defRPr sz="2533">
                <a:solidFill>
                  <a:schemeClr val="lt1"/>
                </a:solidFill>
              </a:defRPr>
            </a:lvl6pPr>
            <a:lvl7pPr algn="ctr">
              <a:lnSpc>
                <a:spcPct val="100000"/>
              </a:lnSpc>
              <a:spcBef>
                <a:spcPts val="0"/>
              </a:spcBef>
              <a:spcAft>
                <a:spcPts val="0"/>
              </a:spcAft>
              <a:buClr>
                <a:schemeClr val="lt1"/>
              </a:buClr>
              <a:buSzPct val="100000"/>
              <a:buNone/>
              <a:defRPr sz="2533">
                <a:solidFill>
                  <a:schemeClr val="lt1"/>
                </a:solidFill>
              </a:defRPr>
            </a:lvl7pPr>
            <a:lvl8pPr algn="ctr">
              <a:lnSpc>
                <a:spcPct val="100000"/>
              </a:lnSpc>
              <a:spcBef>
                <a:spcPts val="0"/>
              </a:spcBef>
              <a:spcAft>
                <a:spcPts val="0"/>
              </a:spcAft>
              <a:buClr>
                <a:schemeClr val="lt1"/>
              </a:buClr>
              <a:buSzPct val="100000"/>
              <a:buNone/>
              <a:defRPr sz="2533">
                <a:solidFill>
                  <a:schemeClr val="lt1"/>
                </a:solidFill>
              </a:defRPr>
            </a:lvl8pPr>
            <a:lvl9pPr algn="ctr">
              <a:lnSpc>
                <a:spcPct val="100000"/>
              </a:lnSpc>
              <a:spcBef>
                <a:spcPts val="0"/>
              </a:spcBef>
              <a:spcAft>
                <a:spcPts val="0"/>
              </a:spcAft>
              <a:buClr>
                <a:schemeClr val="lt1"/>
              </a:buClr>
              <a:buSzPct val="100000"/>
              <a:buNone/>
              <a:defRPr sz="2533">
                <a:solidFill>
                  <a:schemeClr val="lt1"/>
                </a:solidFill>
              </a:defRPr>
            </a:lvl9pPr>
          </a:lstStyle>
          <a:p>
            <a:endParaRPr/>
          </a:p>
        </p:txBody>
      </p:sp>
      <p:sp>
        <p:nvSpPr>
          <p:cNvPr id="45" name="Shape 45"/>
          <p:cNvSpPr txBox="1">
            <a:spLocks noGrp="1"/>
          </p:cNvSpPr>
          <p:nvPr>
            <p:ph type="body" idx="2"/>
          </p:nvPr>
        </p:nvSpPr>
        <p:spPr>
          <a:xfrm>
            <a:off x="6586000" y="965601"/>
            <a:ext cx="5116000" cy="4926799"/>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6" name="Shape 46"/>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9428277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aption">
    <p:spTree>
      <p:nvGrpSpPr>
        <p:cNvPr id="1" name="Shape 47"/>
        <p:cNvGrpSpPr/>
        <p:nvPr/>
      </p:nvGrpSpPr>
      <p:grpSpPr>
        <a:xfrm>
          <a:off x="0" y="0"/>
          <a:ext cx="0" cy="0"/>
          <a:chOff x="0" y="0"/>
          <a:chExt cx="0" cy="0"/>
        </a:xfrm>
      </p:grpSpPr>
      <p:sp>
        <p:nvSpPr>
          <p:cNvPr id="48" name="Shape 48"/>
          <p:cNvSpPr txBox="1">
            <a:spLocks noGrp="1"/>
          </p:cNvSpPr>
          <p:nvPr>
            <p:ph type="body" idx="1"/>
          </p:nvPr>
        </p:nvSpPr>
        <p:spPr>
          <a:xfrm>
            <a:off x="415600" y="5640767"/>
            <a:ext cx="7998400" cy="806800"/>
          </a:xfrm>
          <a:prstGeom prst="rect">
            <a:avLst/>
          </a:prstGeom>
        </p:spPr>
        <p:txBody>
          <a:bodyPr lIns="91425" tIns="91425" rIns="91425" bIns="91425" anchor="ctr" anchorCtr="0"/>
          <a:lstStyle>
            <a:lvl1pPr>
              <a:lnSpc>
                <a:spcPct val="100000"/>
              </a:lnSpc>
              <a:spcBef>
                <a:spcPts val="0"/>
              </a:spcBef>
              <a:spcAft>
                <a:spcPts val="0"/>
              </a:spcAft>
              <a:buSzPct val="100000"/>
              <a:buFont typeface="Oswald"/>
              <a:buNone/>
              <a:defRPr sz="2800">
                <a:latin typeface="Oswald"/>
                <a:ea typeface="Oswald"/>
                <a:cs typeface="Oswald"/>
                <a:sym typeface="Oswald"/>
              </a:defRPr>
            </a:lvl1pPr>
          </a:lstStyle>
          <a:p>
            <a:endParaRPr/>
          </a:p>
        </p:txBody>
      </p:sp>
      <p:sp>
        <p:nvSpPr>
          <p:cNvPr id="49" name="Shape 49"/>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386223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ig number">
    <p:spTree>
      <p:nvGrpSpPr>
        <p:cNvPr id="1" name="Shape 50"/>
        <p:cNvGrpSpPr/>
        <p:nvPr/>
      </p:nvGrpSpPr>
      <p:grpSpPr>
        <a:xfrm>
          <a:off x="0" y="0"/>
          <a:ext cx="0" cy="0"/>
          <a:chOff x="0" y="0"/>
          <a:chExt cx="0" cy="0"/>
        </a:xfrm>
      </p:grpSpPr>
      <p:cxnSp>
        <p:nvCxnSpPr>
          <p:cNvPr id="51" name="Shape 51"/>
          <p:cNvCxnSpPr/>
          <p:nvPr/>
        </p:nvCxnSpPr>
        <p:spPr>
          <a:xfrm>
            <a:off x="551034" y="3984367"/>
            <a:ext cx="1213999" cy="0"/>
          </a:xfrm>
          <a:prstGeom prst="straightConnector1">
            <a:avLst/>
          </a:prstGeom>
          <a:noFill/>
          <a:ln w="28575" cap="flat" cmpd="sng">
            <a:solidFill>
              <a:schemeClr val="dk1"/>
            </a:solidFill>
            <a:prstDash val="lgDash"/>
            <a:round/>
            <a:headEnd type="none" w="med" len="med"/>
            <a:tailEnd type="none" w="med" len="med"/>
          </a:ln>
        </p:spPr>
      </p:cxnSp>
      <p:sp>
        <p:nvSpPr>
          <p:cNvPr id="52" name="Shape 52"/>
          <p:cNvSpPr txBox="1">
            <a:spLocks noGrp="1"/>
          </p:cNvSpPr>
          <p:nvPr>
            <p:ph type="title"/>
          </p:nvPr>
        </p:nvSpPr>
        <p:spPr>
          <a:xfrm>
            <a:off x="415601" y="1474833"/>
            <a:ext cx="11360799" cy="2618000"/>
          </a:xfrm>
          <a:prstGeom prst="rect">
            <a:avLst/>
          </a:prstGeom>
        </p:spPr>
        <p:txBody>
          <a:bodyPr lIns="91425" tIns="91425" rIns="91425" bIns="91425" anchor="b" anchorCtr="0"/>
          <a:lstStyle>
            <a:lvl1pPr>
              <a:spcBef>
                <a:spcPts val="0"/>
              </a:spcBef>
              <a:buSzPct val="100000"/>
              <a:defRPr sz="16000"/>
            </a:lvl1pPr>
            <a:lvl2pPr>
              <a:spcBef>
                <a:spcPts val="0"/>
              </a:spcBef>
              <a:buSzPct val="100000"/>
              <a:defRPr sz="16000"/>
            </a:lvl2pPr>
            <a:lvl3pPr>
              <a:spcBef>
                <a:spcPts val="0"/>
              </a:spcBef>
              <a:buSzPct val="100000"/>
              <a:defRPr sz="16000"/>
            </a:lvl3pPr>
            <a:lvl4pPr>
              <a:spcBef>
                <a:spcPts val="0"/>
              </a:spcBef>
              <a:buSzPct val="100000"/>
              <a:defRPr sz="16000"/>
            </a:lvl4pPr>
            <a:lvl5pPr>
              <a:spcBef>
                <a:spcPts val="0"/>
              </a:spcBef>
              <a:buSzPct val="100000"/>
              <a:defRPr sz="16000"/>
            </a:lvl5pPr>
            <a:lvl6pPr>
              <a:spcBef>
                <a:spcPts val="0"/>
              </a:spcBef>
              <a:buSzPct val="100000"/>
              <a:defRPr sz="16000"/>
            </a:lvl6pPr>
            <a:lvl7pPr>
              <a:spcBef>
                <a:spcPts val="0"/>
              </a:spcBef>
              <a:buSzPct val="100000"/>
              <a:defRPr sz="16000"/>
            </a:lvl7pPr>
            <a:lvl8pPr>
              <a:spcBef>
                <a:spcPts val="0"/>
              </a:spcBef>
              <a:buSzPct val="100000"/>
              <a:defRPr sz="16000"/>
            </a:lvl8pPr>
            <a:lvl9pPr>
              <a:spcBef>
                <a:spcPts val="0"/>
              </a:spcBef>
              <a:buSzPct val="100000"/>
              <a:defRPr sz="16000"/>
            </a:lvl9pPr>
          </a:lstStyle>
          <a:p>
            <a:endParaRPr/>
          </a:p>
        </p:txBody>
      </p:sp>
      <p:sp>
        <p:nvSpPr>
          <p:cNvPr id="53" name="Shape 53"/>
          <p:cNvSpPr txBox="1">
            <a:spLocks noGrp="1"/>
          </p:cNvSpPr>
          <p:nvPr>
            <p:ph type="body" idx="1"/>
          </p:nvPr>
        </p:nvSpPr>
        <p:spPr>
          <a:xfrm>
            <a:off x="415601" y="4202967"/>
            <a:ext cx="11360799" cy="17344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54" name="Shape 54"/>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415678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5"/>
        <p:cNvGrpSpPr/>
        <p:nvPr/>
      </p:nvGrpSpPr>
      <p:grpSpPr>
        <a:xfrm>
          <a:off x="0" y="0"/>
          <a:ext cx="0" cy="0"/>
          <a:chOff x="0" y="0"/>
          <a:chExt cx="0" cy="0"/>
        </a:xfrm>
      </p:grpSpPr>
      <p:sp>
        <p:nvSpPr>
          <p:cNvPr id="56" name="Shape 56"/>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9401265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780533" y="0"/>
            <a:ext cx="10363200" cy="820800"/>
          </a:xfrm>
          <a:prstGeom prst="rect">
            <a:avLst/>
          </a:prstGeom>
        </p:spPr>
        <p:txBody>
          <a:bodyPr lIns="91425" tIns="91425" rIns="91425" bIns="91425" anchor="b" anchorCtr="0"/>
          <a:lstStyle>
            <a:lvl1pPr>
              <a:spcBef>
                <a:spcPts val="0"/>
              </a:spcBef>
              <a:buNone/>
              <a:defRPr sz="3000">
                <a:solidFill>
                  <a:srgbClr val="F1C232"/>
                </a:solidFill>
              </a:defRPr>
            </a:lvl1pPr>
            <a:lvl2pPr>
              <a:spcBef>
                <a:spcPts val="0"/>
              </a:spcBef>
              <a:buNone/>
              <a:defRPr sz="3000">
                <a:solidFill>
                  <a:srgbClr val="F1C232"/>
                </a:solidFill>
              </a:defRPr>
            </a:lvl2pPr>
            <a:lvl3pPr>
              <a:spcBef>
                <a:spcPts val="0"/>
              </a:spcBef>
              <a:buNone/>
              <a:defRPr sz="3000">
                <a:solidFill>
                  <a:srgbClr val="F1C232"/>
                </a:solidFill>
              </a:defRPr>
            </a:lvl3pPr>
            <a:lvl4pPr>
              <a:spcBef>
                <a:spcPts val="0"/>
              </a:spcBef>
              <a:buNone/>
              <a:defRPr sz="3000">
                <a:solidFill>
                  <a:srgbClr val="F1C232"/>
                </a:solidFill>
              </a:defRPr>
            </a:lvl4pPr>
            <a:lvl5pPr>
              <a:spcBef>
                <a:spcPts val="0"/>
              </a:spcBef>
              <a:buNone/>
              <a:defRPr sz="3000">
                <a:solidFill>
                  <a:srgbClr val="F1C232"/>
                </a:solidFill>
              </a:defRPr>
            </a:lvl5pPr>
            <a:lvl6pPr>
              <a:spcBef>
                <a:spcPts val="0"/>
              </a:spcBef>
              <a:buNone/>
              <a:defRPr sz="3000">
                <a:solidFill>
                  <a:srgbClr val="F1C232"/>
                </a:solidFill>
              </a:defRPr>
            </a:lvl6pPr>
            <a:lvl7pPr>
              <a:spcBef>
                <a:spcPts val="0"/>
              </a:spcBef>
              <a:buNone/>
              <a:defRPr sz="3000">
                <a:solidFill>
                  <a:srgbClr val="F1C232"/>
                </a:solidFill>
              </a:defRPr>
            </a:lvl7pPr>
            <a:lvl8pPr>
              <a:spcBef>
                <a:spcPts val="0"/>
              </a:spcBef>
              <a:buNone/>
              <a:defRPr sz="3000">
                <a:solidFill>
                  <a:srgbClr val="F1C232"/>
                </a:solidFill>
              </a:defRPr>
            </a:lvl8pPr>
            <a:lvl9pPr algn="l" rtl="0">
              <a:spcBef>
                <a:spcPts val="0"/>
              </a:spcBef>
              <a:buNone/>
              <a:defRPr sz="3000">
                <a:solidFill>
                  <a:srgbClr val="F1C232"/>
                </a:solidFill>
              </a:defRPr>
            </a:lvl9pPr>
          </a:lstStyle>
          <a:p>
            <a:endParaRPr/>
          </a:p>
        </p:txBody>
      </p:sp>
      <p:sp>
        <p:nvSpPr>
          <p:cNvPr id="12" name="Shape 12"/>
          <p:cNvSpPr txBox="1">
            <a:spLocks noGrp="1"/>
          </p:cNvSpPr>
          <p:nvPr>
            <p:ph type="subTitle" idx="1"/>
          </p:nvPr>
        </p:nvSpPr>
        <p:spPr>
          <a:xfrm>
            <a:off x="801469" y="1109700"/>
            <a:ext cx="10411600" cy="4638600"/>
          </a:xfrm>
          <a:prstGeom prst="rect">
            <a:avLst/>
          </a:prstGeom>
        </p:spPr>
        <p:txBody>
          <a:bodyPr lIns="91425" tIns="91425" rIns="91425" bIns="91425" anchor="t" anchorCtr="0"/>
          <a:lstStyle>
            <a:lvl1pPr>
              <a:spcBef>
                <a:spcPts val="0"/>
              </a:spcBef>
              <a:buNone/>
              <a:defRPr sz="2200" b="1">
                <a:solidFill>
                  <a:srgbClr val="666666"/>
                </a:solidFill>
              </a:defRPr>
            </a:lvl1pPr>
            <a:lvl2pPr>
              <a:spcBef>
                <a:spcPts val="0"/>
              </a:spcBef>
              <a:buNone/>
              <a:defRPr sz="2200" b="1">
                <a:solidFill>
                  <a:srgbClr val="666666"/>
                </a:solidFill>
              </a:defRPr>
            </a:lvl2pPr>
            <a:lvl3pPr>
              <a:spcBef>
                <a:spcPts val="0"/>
              </a:spcBef>
              <a:buNone/>
              <a:defRPr sz="2200" b="1">
                <a:solidFill>
                  <a:srgbClr val="666666"/>
                </a:solidFill>
              </a:defRPr>
            </a:lvl3pPr>
            <a:lvl4pPr>
              <a:spcBef>
                <a:spcPts val="0"/>
              </a:spcBef>
              <a:buNone/>
              <a:defRPr sz="2200" b="1">
                <a:solidFill>
                  <a:srgbClr val="666666"/>
                </a:solidFill>
              </a:defRPr>
            </a:lvl4pPr>
            <a:lvl5pPr>
              <a:spcBef>
                <a:spcPts val="0"/>
              </a:spcBef>
              <a:buNone/>
              <a:defRPr sz="2200" b="1">
                <a:solidFill>
                  <a:srgbClr val="666666"/>
                </a:solidFill>
              </a:defRPr>
            </a:lvl5pPr>
            <a:lvl6pPr>
              <a:spcBef>
                <a:spcPts val="0"/>
              </a:spcBef>
              <a:buNone/>
              <a:defRPr sz="2200" b="1">
                <a:solidFill>
                  <a:srgbClr val="666666"/>
                </a:solidFill>
              </a:defRPr>
            </a:lvl6pPr>
            <a:lvl7pPr>
              <a:spcBef>
                <a:spcPts val="0"/>
              </a:spcBef>
              <a:buNone/>
              <a:defRPr sz="2200" b="1">
                <a:solidFill>
                  <a:srgbClr val="666666"/>
                </a:solidFill>
              </a:defRPr>
            </a:lvl7pPr>
            <a:lvl8pPr algn="l" rtl="0">
              <a:lnSpc>
                <a:spcPct val="115000"/>
              </a:lnSpc>
              <a:spcBef>
                <a:spcPts val="0"/>
              </a:spcBef>
              <a:buNone/>
              <a:defRPr sz="2200" b="1">
                <a:solidFill>
                  <a:srgbClr val="666666"/>
                </a:solidFill>
              </a:defRPr>
            </a:lvl8pPr>
            <a:lvl9pPr>
              <a:spcBef>
                <a:spcPts val="0"/>
              </a:spcBef>
              <a:buNone/>
              <a:defRPr sz="2200">
                <a:solidFill>
                  <a:srgbClr val="666666"/>
                </a:solidFill>
              </a:defRPr>
            </a:lvl9pPr>
          </a:lstStyle>
          <a:p>
            <a:endParaRPr/>
          </a:p>
        </p:txBody>
      </p:sp>
    </p:spTree>
    <p:extLst>
      <p:ext uri="{BB962C8B-B14F-4D97-AF65-F5344CB8AC3E}">
        <p14:creationId xmlns:p14="http://schemas.microsoft.com/office/powerpoint/2010/main" val="2540170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D7973A9-DE78-4493-A80A-2E3DBDD153A8}" type="datetimeFigureOut">
              <a:rPr lang="en-US" sz="1400" kern="0" smtClean="0">
                <a:solidFill>
                  <a:srgbClr val="000000"/>
                </a:solidFill>
                <a:cs typeface="Arial"/>
                <a:sym typeface="Arial"/>
              </a:rPr>
              <a:pPr/>
              <a:t>10/30/2015</a:t>
            </a:fld>
            <a:endParaRPr lang="en-US" sz="1400" kern="0" dirty="0">
              <a:solidFill>
                <a:srgbClr val="000000"/>
              </a:solidFill>
              <a:cs typeface="Arial"/>
              <a:sym typeface="Aria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sz="1400" kern="0" dirty="0">
              <a:solidFill>
                <a:srgbClr val="000000"/>
              </a:solidFill>
              <a:cs typeface="Arial"/>
              <a:sym typeface="Aria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06E6D87-F8D8-4F99-A21F-418BC65B876F}" type="slidenum">
              <a:rPr lang="en-US" sz="1400" kern="0" smtClean="0">
                <a:solidFill>
                  <a:srgbClr val="000000"/>
                </a:solidFill>
                <a:cs typeface="Arial"/>
                <a:sym typeface="Arial"/>
              </a:rPr>
              <a:pPr/>
              <a:t>‹#›</a:t>
            </a:fld>
            <a:endParaRPr lang="en-US" sz="1400" kern="0" dirty="0">
              <a:solidFill>
                <a:srgbClr val="000000"/>
              </a:solidFill>
              <a:cs typeface="Arial"/>
              <a:sym typeface="Arial"/>
            </a:endParaRPr>
          </a:p>
        </p:txBody>
      </p:sp>
    </p:spTree>
    <p:extLst>
      <p:ext uri="{BB962C8B-B14F-4D97-AF65-F5344CB8AC3E}">
        <p14:creationId xmlns:p14="http://schemas.microsoft.com/office/powerpoint/2010/main" val="424481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780533" y="0"/>
            <a:ext cx="10363200" cy="820800"/>
          </a:xfrm>
          <a:prstGeom prst="rect">
            <a:avLst/>
          </a:prstGeom>
        </p:spPr>
        <p:txBody>
          <a:bodyPr lIns="91425" tIns="91425" rIns="91425" bIns="91425" anchor="b" anchorCtr="0"/>
          <a:lstStyle>
            <a:lvl1pPr>
              <a:spcBef>
                <a:spcPts val="0"/>
              </a:spcBef>
              <a:buNone/>
              <a:defRPr sz="3000">
                <a:solidFill>
                  <a:srgbClr val="F1C232"/>
                </a:solidFill>
              </a:defRPr>
            </a:lvl1pPr>
            <a:lvl2pPr>
              <a:spcBef>
                <a:spcPts val="0"/>
              </a:spcBef>
              <a:buNone/>
              <a:defRPr sz="3000">
                <a:solidFill>
                  <a:srgbClr val="F1C232"/>
                </a:solidFill>
              </a:defRPr>
            </a:lvl2pPr>
            <a:lvl3pPr>
              <a:spcBef>
                <a:spcPts val="0"/>
              </a:spcBef>
              <a:buNone/>
              <a:defRPr sz="3000">
                <a:solidFill>
                  <a:srgbClr val="F1C232"/>
                </a:solidFill>
              </a:defRPr>
            </a:lvl3pPr>
            <a:lvl4pPr>
              <a:spcBef>
                <a:spcPts val="0"/>
              </a:spcBef>
              <a:buNone/>
              <a:defRPr sz="3000">
                <a:solidFill>
                  <a:srgbClr val="F1C232"/>
                </a:solidFill>
              </a:defRPr>
            </a:lvl4pPr>
            <a:lvl5pPr>
              <a:spcBef>
                <a:spcPts val="0"/>
              </a:spcBef>
              <a:buNone/>
              <a:defRPr sz="3000">
                <a:solidFill>
                  <a:srgbClr val="F1C232"/>
                </a:solidFill>
              </a:defRPr>
            </a:lvl5pPr>
            <a:lvl6pPr>
              <a:spcBef>
                <a:spcPts val="0"/>
              </a:spcBef>
              <a:buNone/>
              <a:defRPr sz="3000">
                <a:solidFill>
                  <a:srgbClr val="F1C232"/>
                </a:solidFill>
              </a:defRPr>
            </a:lvl6pPr>
            <a:lvl7pPr>
              <a:spcBef>
                <a:spcPts val="0"/>
              </a:spcBef>
              <a:buNone/>
              <a:defRPr sz="3000">
                <a:solidFill>
                  <a:srgbClr val="F1C232"/>
                </a:solidFill>
              </a:defRPr>
            </a:lvl7pPr>
            <a:lvl8pPr>
              <a:spcBef>
                <a:spcPts val="0"/>
              </a:spcBef>
              <a:buNone/>
              <a:defRPr sz="3000">
                <a:solidFill>
                  <a:srgbClr val="F1C232"/>
                </a:solidFill>
              </a:defRPr>
            </a:lvl8pPr>
            <a:lvl9pPr algn="l" rtl="0">
              <a:spcBef>
                <a:spcPts val="0"/>
              </a:spcBef>
              <a:buNone/>
              <a:defRPr sz="3000">
                <a:solidFill>
                  <a:srgbClr val="F1C232"/>
                </a:solidFill>
              </a:defRPr>
            </a:lvl9pPr>
          </a:lstStyle>
          <a:p>
            <a:endParaRPr/>
          </a:p>
        </p:txBody>
      </p:sp>
      <p:sp>
        <p:nvSpPr>
          <p:cNvPr id="12" name="Shape 12"/>
          <p:cNvSpPr txBox="1">
            <a:spLocks noGrp="1"/>
          </p:cNvSpPr>
          <p:nvPr>
            <p:ph type="subTitle" idx="1"/>
          </p:nvPr>
        </p:nvSpPr>
        <p:spPr>
          <a:xfrm>
            <a:off x="801469" y="1109700"/>
            <a:ext cx="10411600" cy="4638600"/>
          </a:xfrm>
          <a:prstGeom prst="rect">
            <a:avLst/>
          </a:prstGeom>
        </p:spPr>
        <p:txBody>
          <a:bodyPr lIns="91425" tIns="91425" rIns="91425" bIns="91425" anchor="t" anchorCtr="0"/>
          <a:lstStyle>
            <a:lvl1pPr>
              <a:spcBef>
                <a:spcPts val="0"/>
              </a:spcBef>
              <a:buNone/>
              <a:defRPr sz="2200" b="1">
                <a:solidFill>
                  <a:srgbClr val="666666"/>
                </a:solidFill>
              </a:defRPr>
            </a:lvl1pPr>
            <a:lvl2pPr>
              <a:spcBef>
                <a:spcPts val="0"/>
              </a:spcBef>
              <a:buNone/>
              <a:defRPr sz="2200" b="1">
                <a:solidFill>
                  <a:srgbClr val="666666"/>
                </a:solidFill>
              </a:defRPr>
            </a:lvl2pPr>
            <a:lvl3pPr>
              <a:spcBef>
                <a:spcPts val="0"/>
              </a:spcBef>
              <a:buNone/>
              <a:defRPr sz="2200" b="1">
                <a:solidFill>
                  <a:srgbClr val="666666"/>
                </a:solidFill>
              </a:defRPr>
            </a:lvl3pPr>
            <a:lvl4pPr>
              <a:spcBef>
                <a:spcPts val="0"/>
              </a:spcBef>
              <a:buNone/>
              <a:defRPr sz="2200" b="1">
                <a:solidFill>
                  <a:srgbClr val="666666"/>
                </a:solidFill>
              </a:defRPr>
            </a:lvl4pPr>
            <a:lvl5pPr>
              <a:spcBef>
                <a:spcPts val="0"/>
              </a:spcBef>
              <a:buNone/>
              <a:defRPr sz="2200" b="1">
                <a:solidFill>
                  <a:srgbClr val="666666"/>
                </a:solidFill>
              </a:defRPr>
            </a:lvl5pPr>
            <a:lvl6pPr>
              <a:spcBef>
                <a:spcPts val="0"/>
              </a:spcBef>
              <a:buNone/>
              <a:defRPr sz="2200" b="1">
                <a:solidFill>
                  <a:srgbClr val="666666"/>
                </a:solidFill>
              </a:defRPr>
            </a:lvl6pPr>
            <a:lvl7pPr>
              <a:spcBef>
                <a:spcPts val="0"/>
              </a:spcBef>
              <a:buNone/>
              <a:defRPr sz="2200" b="1">
                <a:solidFill>
                  <a:srgbClr val="666666"/>
                </a:solidFill>
              </a:defRPr>
            </a:lvl7pPr>
            <a:lvl8pPr algn="l" rtl="0">
              <a:lnSpc>
                <a:spcPct val="115000"/>
              </a:lnSpc>
              <a:spcBef>
                <a:spcPts val="0"/>
              </a:spcBef>
              <a:buNone/>
              <a:defRPr sz="2200" b="1">
                <a:solidFill>
                  <a:srgbClr val="666666"/>
                </a:solidFill>
              </a:defRPr>
            </a:lvl8pPr>
            <a:lvl9pPr>
              <a:spcBef>
                <a:spcPts val="0"/>
              </a:spcBef>
              <a:buNone/>
              <a:defRPr sz="2200">
                <a:solidFill>
                  <a:srgbClr val="666666"/>
                </a:solidFill>
              </a:defRPr>
            </a:lvl9pPr>
          </a:lstStyle>
          <a:p>
            <a:endParaRPr/>
          </a:p>
        </p:txBody>
      </p:sp>
    </p:spTree>
    <p:extLst>
      <p:ext uri="{BB962C8B-B14F-4D97-AF65-F5344CB8AC3E}">
        <p14:creationId xmlns:p14="http://schemas.microsoft.com/office/powerpoint/2010/main" val="29883857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D7973A9-DE78-4493-A80A-2E3DBDD153A8}" type="datetimeFigureOut">
              <a:rPr lang="en-US" sz="1400" kern="0" smtClean="0">
                <a:solidFill>
                  <a:srgbClr val="000000"/>
                </a:solidFill>
                <a:cs typeface="Arial"/>
                <a:sym typeface="Arial"/>
              </a:rPr>
              <a:pPr/>
              <a:t>10/30/2015</a:t>
            </a:fld>
            <a:endParaRPr lang="en-US" sz="1400" kern="0" dirty="0">
              <a:solidFill>
                <a:srgbClr val="000000"/>
              </a:solidFill>
              <a:cs typeface="Arial"/>
              <a:sym typeface="Aria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sz="1400" kern="0" dirty="0">
              <a:solidFill>
                <a:srgbClr val="000000"/>
              </a:solidFill>
              <a:cs typeface="Arial"/>
              <a:sym typeface="Aria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06E6D87-F8D8-4F99-A21F-418BC65B876F}" type="slidenum">
              <a:rPr lang="en-US" sz="1400" kern="0" smtClean="0">
                <a:solidFill>
                  <a:srgbClr val="000000"/>
                </a:solidFill>
                <a:cs typeface="Arial"/>
                <a:sym typeface="Arial"/>
              </a:rPr>
              <a:pPr/>
              <a:t>‹#›</a:t>
            </a:fld>
            <a:endParaRPr lang="en-US" sz="1400" kern="0" dirty="0">
              <a:solidFill>
                <a:srgbClr val="000000"/>
              </a:solidFill>
              <a:cs typeface="Arial"/>
              <a:sym typeface="Arial"/>
            </a:endParaRPr>
          </a:p>
        </p:txBody>
      </p:sp>
    </p:spTree>
    <p:extLst>
      <p:ext uri="{BB962C8B-B14F-4D97-AF65-F5344CB8AC3E}">
        <p14:creationId xmlns:p14="http://schemas.microsoft.com/office/powerpoint/2010/main" val="1787433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E36636D-D922-432D-A958-524484B5923D}" type="datetimeFigureOut">
              <a:rPr lang="en-US" smtClean="0">
                <a:solidFill>
                  <a:prstClr val="white">
                    <a:lumMod val="50000"/>
                  </a:prstClr>
                </a:solidFill>
              </a:rPr>
              <a:pPr/>
              <a:t>10/30/2015</a:t>
            </a:fld>
            <a:endParaRPr lang="en-US">
              <a:solidFill>
                <a:prstClr val="white">
                  <a:lumMod val="50000"/>
                </a:prstClr>
              </a:solidFill>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DF28FB93-0A08-4E7D-8E63-9EFA29F1E093}" type="slidenum">
              <a:rPr lang="en-US" smtClean="0">
                <a:solidFill>
                  <a:prstClr val="white">
                    <a:lumMod val="65000"/>
                  </a:prstClr>
                </a:solidFill>
              </a:rPr>
              <a:pPr/>
              <a:t>‹#›</a:t>
            </a:fld>
            <a:endParaRPr lang="en-US">
              <a:solidFill>
                <a:prstClr val="white">
                  <a:lumMod val="65000"/>
                </a:prstClr>
              </a:solidFill>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8745684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460E7BB2-B217-4F8B-AFBE-66899AAA8608}"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90101673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242852">
                  <a:lumMod val="20000"/>
                  <a:lumOff val="80000"/>
                </a:srgbClr>
              </a:solidFill>
            </a:endParaRPr>
          </a:p>
        </p:txBody>
      </p:sp>
      <p:sp>
        <p:nvSpPr>
          <p:cNvPr id="6" name="Slide Number Placeholder 5"/>
          <p:cNvSpPr>
            <a:spLocks noGrp="1"/>
          </p:cNvSpPr>
          <p:nvPr>
            <p:ph type="sldNum" sz="quarter" idx="12"/>
          </p:nvPr>
        </p:nvSpPr>
        <p:spPr/>
        <p:txBody>
          <a:bodyPr/>
          <a:lstStyle/>
          <a:p>
            <a:fld id="{CF40B41D-FD10-4A38-B39B-626510BD49B7}" type="slidenum">
              <a:rPr lang="en-US" smtClean="0">
                <a:solidFill>
                  <a:srgbClr val="242852">
                    <a:lumMod val="60000"/>
                    <a:lumOff val="40000"/>
                  </a:srgbClr>
                </a:solidFill>
              </a:rPr>
              <a:pPr/>
              <a:t>‹#›</a:t>
            </a:fld>
            <a:endParaRPr lang="en-US">
              <a:solidFill>
                <a:srgbClr val="242852">
                  <a:lumMod val="60000"/>
                  <a:lumOff val="40000"/>
                </a:srgbClr>
              </a:solidFill>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67670601"/>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460E7BB2-B217-4F8B-AFBE-66899AAA8608}"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337558899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8" name="Footer Placeholder 7"/>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9" name="Slide Number Placeholder 8"/>
          <p:cNvSpPr>
            <a:spLocks noGrp="1"/>
          </p:cNvSpPr>
          <p:nvPr>
            <p:ph type="sldNum" sz="quarter" idx="12"/>
          </p:nvPr>
        </p:nvSpPr>
        <p:spPr/>
        <p:txBody>
          <a:bodyPr/>
          <a:lstStyle/>
          <a:p>
            <a:pPr>
              <a:defRPr/>
            </a:pPr>
            <a:fld id="{460E7BB2-B217-4F8B-AFBE-66899AAA8608}"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256786315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4" name="Footer Placeholder 3"/>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5" name="Slide Number Placeholder 4"/>
          <p:cNvSpPr>
            <a:spLocks noGrp="1"/>
          </p:cNvSpPr>
          <p:nvPr>
            <p:ph type="sldNum" sz="quarter" idx="12"/>
          </p:nvPr>
        </p:nvSpPr>
        <p:spPr/>
        <p:txBody>
          <a:bodyPr/>
          <a:lstStyle/>
          <a:p>
            <a:pPr>
              <a:defRPr/>
            </a:pPr>
            <a:fld id="{460E7BB2-B217-4F8B-AFBE-66899AAA8608}"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180610907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3" name="Footer Placeholder 2"/>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4" name="Slide Number Placeholder 3"/>
          <p:cNvSpPr>
            <a:spLocks noGrp="1"/>
          </p:cNvSpPr>
          <p:nvPr>
            <p:ph type="sldNum" sz="quarter" idx="12"/>
          </p:nvPr>
        </p:nvSpPr>
        <p:spPr/>
        <p:txBody>
          <a:bodyPr/>
          <a:lstStyle/>
          <a:p>
            <a:pPr>
              <a:defRPr/>
            </a:pPr>
            <a:fld id="{EA1DCA8B-D6A6-4211-BF55-80D7BBA622D0}"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200220527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460E7BB2-B217-4F8B-AFBE-66899AAA8608}"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411649677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F48DB9DE-02CE-4686-A6B7-5BD3298EEBCA}"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70787511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242852">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242852">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B877C7EE-AEDD-4D31-9734-8C44AA52FEDD}" type="slidenum">
              <a:rPr lang="en-US" smtClean="0">
                <a:solidFill>
                  <a:srgbClr val="242852">
                    <a:lumMod val="60000"/>
                    <a:lumOff val="40000"/>
                  </a:srgbClr>
                </a:solidFill>
              </a:rPr>
              <a:pPr>
                <a:def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1958139739"/>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solidFill>
                  <a:srgbClr val="242852">
                    <a:lumMod val="20000"/>
                    <a:lumOff val="80000"/>
                  </a:srgbClr>
                </a:solidFill>
              </a:rPr>
              <a:pPr/>
              <a:t>10/30/2015</a:t>
            </a:fld>
            <a:endParaRPr lang="en-US">
              <a:solidFill>
                <a:srgbClr val="242852">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242852">
                  <a:lumMod val="20000"/>
                  <a:lumOff val="80000"/>
                </a:srgbClr>
              </a:solidFil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srgbClr val="242852">
                    <a:lumMod val="60000"/>
                    <a:lumOff val="40000"/>
                  </a:srgbClr>
                </a:solidFill>
              </a:rPr>
              <a:pPr/>
              <a:t>‹#›</a:t>
            </a:fld>
            <a:endParaRPr lang="en-US">
              <a:solidFill>
                <a:srgbClr val="242852">
                  <a:lumMod val="60000"/>
                  <a:lumOff val="40000"/>
                </a:srgbClr>
              </a:solidFill>
            </a:endParaRPr>
          </a:p>
        </p:txBody>
      </p:sp>
    </p:spTree>
    <p:extLst>
      <p:ext uri="{BB962C8B-B14F-4D97-AF65-F5344CB8AC3E}">
        <p14:creationId xmlns:p14="http://schemas.microsoft.com/office/powerpoint/2010/main" val="3398492296"/>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951567"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278033"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053667" y="3525839"/>
            <a:ext cx="61384"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endParaRPr lang="en-US" sz="1800">
              <a:solidFill>
                <a:prstClr val="white"/>
              </a:solidFill>
            </a:endParaRPr>
          </a:p>
        </p:txBody>
      </p:sp>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609600" y="1433732"/>
            <a:ext cx="110744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fld id="{B7CF52F3-2A7C-4B06-B0BC-5048E1D0843A}" type="datetimeFigureOut">
              <a:rPr lang="en-US">
                <a:solidFill>
                  <a:srgbClr val="FEFAC9"/>
                </a:solidFill>
              </a:rPr>
              <a:pPr>
                <a:defRPr/>
              </a:pPr>
              <a:t>10/30/2015</a:t>
            </a:fld>
            <a:endParaRPr lang="en-US">
              <a:solidFill>
                <a:srgbClr val="FEFAC9"/>
              </a:solidFill>
            </a:endParaRPr>
          </a:p>
        </p:txBody>
      </p:sp>
      <p:sp>
        <p:nvSpPr>
          <p:cNvPr id="8" name="Slide Number Placeholder 15"/>
          <p:cNvSpPr>
            <a:spLocks noGrp="1"/>
          </p:cNvSpPr>
          <p:nvPr>
            <p:ph type="sldNum" sz="quarter" idx="11"/>
          </p:nvPr>
        </p:nvSpPr>
        <p:spPr/>
        <p:txBody>
          <a:bodyPr/>
          <a:lstStyle>
            <a:lvl1pPr>
              <a:defRPr/>
            </a:lvl1pPr>
          </a:lstStyle>
          <a:p>
            <a:pPr>
              <a:defRPr/>
            </a:pPr>
            <a:fld id="{73D376DC-1C4E-4552-B39F-591C2D0A888C}" type="slidenum">
              <a:rPr lang="en-US">
                <a:solidFill>
                  <a:srgbClr val="FEFAC9"/>
                </a:solidFill>
              </a:rPr>
              <a:pPr>
                <a:defRPr/>
              </a:pPr>
              <a:t>‹#›</a:t>
            </a:fld>
            <a:endParaRPr lang="en-US">
              <a:solidFill>
                <a:srgbClr val="FEFAC9"/>
              </a:solidFill>
            </a:endParaRPr>
          </a:p>
        </p:txBody>
      </p:sp>
      <p:sp>
        <p:nvSpPr>
          <p:cNvPr id="10" name="Footer Placeholder 16"/>
          <p:cNvSpPr>
            <a:spLocks noGrp="1"/>
          </p:cNvSpPr>
          <p:nvPr>
            <p:ph type="ftr" sz="quarter" idx="12"/>
          </p:nvPr>
        </p:nvSpPr>
        <p:spPr/>
        <p:txBody>
          <a:bodyPr/>
          <a:lstStyle>
            <a:lvl1pPr>
              <a:defRPr/>
            </a:lvl1pPr>
          </a:lstStyle>
          <a:p>
            <a:pPr>
              <a:defRPr/>
            </a:pPr>
            <a:endParaRPr lang="en-US">
              <a:solidFill>
                <a:srgbClr val="FEFAC9"/>
              </a:solidFill>
            </a:endParaRPr>
          </a:p>
        </p:txBody>
      </p:sp>
    </p:spTree>
    <p:extLst>
      <p:ext uri="{BB962C8B-B14F-4D97-AF65-F5344CB8AC3E}">
        <p14:creationId xmlns:p14="http://schemas.microsoft.com/office/powerpoint/2010/main" val="34435399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fld id="{CAA26124-ED32-4284-9D57-4D82399CA8A6}" type="datetimeFigureOut">
              <a:rPr lang="en-US">
                <a:solidFill>
                  <a:srgbClr val="FEFAC9"/>
                </a:solidFill>
              </a:rPr>
              <a:pPr>
                <a:defRPr/>
              </a:pPr>
              <a:t>10/30/2015</a:t>
            </a:fld>
            <a:endParaRPr lang="en-US">
              <a:solidFill>
                <a:srgbClr val="FEFAC9"/>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6" name="Slide Number Placeholder 21"/>
          <p:cNvSpPr>
            <a:spLocks noGrp="1"/>
          </p:cNvSpPr>
          <p:nvPr>
            <p:ph type="sldNum" sz="quarter" idx="12"/>
          </p:nvPr>
        </p:nvSpPr>
        <p:spPr/>
        <p:txBody>
          <a:bodyPr/>
          <a:lstStyle>
            <a:lvl1pPr>
              <a:defRPr/>
            </a:lvl1pPr>
          </a:lstStyle>
          <a:p>
            <a:pPr>
              <a:defRPr/>
            </a:pPr>
            <a:fld id="{321CAB71-2E61-4B52-A742-AC8D6030B990}"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616532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914400" y="4916488"/>
            <a:ext cx="105664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914400" y="4958864"/>
            <a:ext cx="105664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C0E265D-C2FB-47DF-9541-BFE65375947F}" type="datetimeFigureOut">
              <a:rPr lang="en-US">
                <a:solidFill>
                  <a:srgbClr val="FEFAC9"/>
                </a:solidFill>
              </a:rPr>
              <a:pPr>
                <a:defRPr/>
              </a:pPr>
              <a:t>10/30/2015</a:t>
            </a:fld>
            <a:endParaRPr lang="en-US">
              <a:solidFill>
                <a:srgbClr val="FEFAC9"/>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7" name="Slide Number Placeholder 5"/>
          <p:cNvSpPr>
            <a:spLocks noGrp="1"/>
          </p:cNvSpPr>
          <p:nvPr>
            <p:ph type="sldNum" sz="quarter" idx="12"/>
          </p:nvPr>
        </p:nvSpPr>
        <p:spPr/>
        <p:txBody>
          <a:bodyPr/>
          <a:lstStyle>
            <a:lvl1pPr>
              <a:defRPr/>
            </a:lvl1pPr>
          </a:lstStyle>
          <a:p>
            <a:pPr>
              <a:defRPr/>
            </a:pPr>
            <a:fld id="{575B1490-6FEA-48A6-AD98-7A821E357167}"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830576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609600" y="1524000"/>
            <a:ext cx="541324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6197600" y="1524000"/>
            <a:ext cx="541324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676D85DE-B429-4B82-90DC-6318094BBCD7}" type="datetimeFigureOut">
              <a:rPr lang="en-US">
                <a:solidFill>
                  <a:srgbClr val="FEFAC9"/>
                </a:solidFill>
              </a:rPr>
              <a:pPr>
                <a:defRPr/>
              </a:pPr>
              <a:t>10/30/2015</a:t>
            </a:fld>
            <a:endParaRPr lang="en-US">
              <a:solidFill>
                <a:srgbClr val="FEFAC9"/>
              </a:solidFill>
            </a:endParaRPr>
          </a:p>
        </p:txBody>
      </p:sp>
      <p:sp>
        <p:nvSpPr>
          <p:cNvPr id="6"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7" name="Slide Number Placeholder 21"/>
          <p:cNvSpPr>
            <a:spLocks noGrp="1"/>
          </p:cNvSpPr>
          <p:nvPr>
            <p:ph type="sldNum" sz="quarter" idx="12"/>
          </p:nvPr>
        </p:nvSpPr>
        <p:spPr/>
        <p:txBody>
          <a:bodyPr/>
          <a:lstStyle>
            <a:lvl1pPr>
              <a:defRPr/>
            </a:lvl1pPr>
          </a:lstStyle>
          <a:p>
            <a:pPr>
              <a:defRPr/>
            </a:pPr>
            <a:fld id="{A53A7FAD-FF36-4299-BC2A-9E7D8BF09E9C}"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7257637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1418" y="2179639"/>
            <a:ext cx="4997449"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339418" y="2179639"/>
            <a:ext cx="499956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6199717" y="2201896"/>
            <a:ext cx="53848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609600" y="155448"/>
            <a:ext cx="109728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962EA98-D465-4377-A5A8-19EEE3A4DCB8}" type="slidenum">
              <a:rPr lang="en-US">
                <a:solidFill>
                  <a:srgbClr val="FEFAC9"/>
                </a:solidFill>
              </a:rPr>
              <a:pPr>
                <a:defRPr/>
              </a:pPr>
              <a:t>‹#›</a:t>
            </a:fld>
            <a:endParaRPr lang="en-US">
              <a:solidFill>
                <a:srgbClr val="FEFAC9"/>
              </a:solidFill>
            </a:endParaRPr>
          </a:p>
        </p:txBody>
      </p:sp>
      <p:sp>
        <p:nvSpPr>
          <p:cNvPr id="10" name="Footer Placeholder 7"/>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11" name="Date Placeholder 6"/>
          <p:cNvSpPr>
            <a:spLocks noGrp="1"/>
          </p:cNvSpPr>
          <p:nvPr>
            <p:ph type="dt" sz="half" idx="12"/>
          </p:nvPr>
        </p:nvSpPr>
        <p:spPr/>
        <p:txBody>
          <a:bodyPr/>
          <a:lstStyle>
            <a:lvl1pPr>
              <a:defRPr/>
            </a:lvl1pPr>
          </a:lstStyle>
          <a:p>
            <a:pPr>
              <a:defRPr/>
            </a:pPr>
            <a:fld id="{ACB9F15B-9B73-4E70-9D09-2872AE01095C}" type="datetimeFigureOut">
              <a:rPr lang="en-US">
                <a:solidFill>
                  <a:srgbClr val="FEFAC9"/>
                </a:solidFill>
              </a:rPr>
              <a:pPr>
                <a:defRPr/>
              </a:pPr>
              <a:t>10/30/2015</a:t>
            </a:fld>
            <a:endParaRPr lang="en-US">
              <a:solidFill>
                <a:srgbClr val="FEFAC9"/>
              </a:solidFill>
            </a:endParaRPr>
          </a:p>
        </p:txBody>
      </p:sp>
    </p:spTree>
    <p:extLst>
      <p:ext uri="{BB962C8B-B14F-4D97-AF65-F5344CB8AC3E}">
        <p14:creationId xmlns:p14="http://schemas.microsoft.com/office/powerpoint/2010/main" val="10130270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B25A113A-2D67-434A-9C57-7190B0D5F11F}" type="datetimeFigureOut">
              <a:rPr lang="en-US">
                <a:solidFill>
                  <a:srgbClr val="FEFAC9"/>
                </a:solidFill>
              </a:rPr>
              <a:pPr>
                <a:defRPr/>
              </a:pPr>
              <a:t>10/30/2015</a:t>
            </a:fld>
            <a:endParaRPr lang="en-US">
              <a:solidFill>
                <a:srgbClr val="FEFAC9"/>
              </a:solidFill>
            </a:endParaRPr>
          </a:p>
        </p:txBody>
      </p:sp>
      <p:sp>
        <p:nvSpPr>
          <p:cNvPr id="4"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5" name="Slide Number Placeholder 21"/>
          <p:cNvSpPr>
            <a:spLocks noGrp="1"/>
          </p:cNvSpPr>
          <p:nvPr>
            <p:ph type="sldNum" sz="quarter" idx="12"/>
          </p:nvPr>
        </p:nvSpPr>
        <p:spPr/>
        <p:txBody>
          <a:bodyPr/>
          <a:lstStyle>
            <a:lvl1pPr>
              <a:defRPr/>
            </a:lvl1pPr>
          </a:lstStyle>
          <a:p>
            <a:pPr>
              <a:defRPr/>
            </a:pPr>
            <a:fld id="{4634B8FC-7853-4AD0-9B5A-CFFF37C83DFA}"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36420993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3F7B3BAA-D7E0-4D0E-A0BC-777FE824E9CF}" type="datetimeFigureOut">
              <a:rPr lang="en-US">
                <a:solidFill>
                  <a:srgbClr val="FEFAC9"/>
                </a:solidFill>
              </a:rPr>
              <a:pPr>
                <a:defRPr/>
              </a:pPr>
              <a:t>10/30/2015</a:t>
            </a:fld>
            <a:endParaRPr lang="en-US">
              <a:solidFill>
                <a:srgbClr val="FEFAC9"/>
              </a:solidFill>
            </a:endParaRPr>
          </a:p>
        </p:txBody>
      </p:sp>
      <p:sp>
        <p:nvSpPr>
          <p:cNvPr id="3"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4" name="Slide Number Placeholder 21"/>
          <p:cNvSpPr>
            <a:spLocks noGrp="1"/>
          </p:cNvSpPr>
          <p:nvPr>
            <p:ph type="sldNum" sz="quarter" idx="12"/>
          </p:nvPr>
        </p:nvSpPr>
        <p:spPr/>
        <p:txBody>
          <a:bodyPr/>
          <a:lstStyle>
            <a:lvl1pPr>
              <a:defRPr/>
            </a:lvl1pPr>
          </a:lstStyle>
          <a:p>
            <a:pPr>
              <a:defRPr/>
            </a:pPr>
            <a:fld id="{20276D28-98CF-43B7-99AA-0BC9FD0DE91B}"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26546927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9042400" y="1600200"/>
            <a:ext cx="2645664"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9042400" y="457200"/>
            <a:ext cx="26416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fld id="{C18DB574-E2D2-4691-AD72-B0C1E267731F}" type="datetimeFigureOut">
              <a:rPr lang="en-US">
                <a:solidFill>
                  <a:srgbClr val="FEFAC9"/>
                </a:solidFill>
              </a:rPr>
              <a:pPr>
                <a:defRPr/>
              </a:pPr>
              <a:t>10/30/2015</a:t>
            </a:fld>
            <a:endParaRPr lang="en-US">
              <a:solidFill>
                <a:srgbClr val="FEFAC9"/>
              </a:solidFill>
            </a:endParaRPr>
          </a:p>
        </p:txBody>
      </p:sp>
      <p:sp>
        <p:nvSpPr>
          <p:cNvPr id="6"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7" name="Slide Number Placeholder 21"/>
          <p:cNvSpPr>
            <a:spLocks noGrp="1"/>
          </p:cNvSpPr>
          <p:nvPr>
            <p:ph type="sldNum" sz="quarter" idx="12"/>
          </p:nvPr>
        </p:nvSpPr>
        <p:spPr/>
        <p:txBody>
          <a:bodyPr/>
          <a:lstStyle>
            <a:lvl1pPr>
              <a:defRPr/>
            </a:lvl1pPr>
          </a:lstStyle>
          <a:p>
            <a:pPr>
              <a:defRPr/>
            </a:pPr>
            <a:fld id="{5AB808E2-7101-4FC6-8457-C0C27C2AA325}"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31897356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8839200" y="1600200"/>
            <a:ext cx="27432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fld id="{941C3D91-A614-45AD-B561-8A708E621991}" type="datetimeFigureOut">
              <a:rPr lang="en-US">
                <a:solidFill>
                  <a:srgbClr val="FEFAC9"/>
                </a:solidFill>
              </a:rPr>
              <a:pPr>
                <a:defRPr/>
              </a:pPr>
              <a:t>10/30/2015</a:t>
            </a:fld>
            <a:endParaRPr lang="en-US">
              <a:solidFill>
                <a:srgbClr val="FEFAC9"/>
              </a:solidFill>
            </a:endParaRPr>
          </a:p>
        </p:txBody>
      </p:sp>
      <p:sp>
        <p:nvSpPr>
          <p:cNvPr id="6"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7" name="Slide Number Placeholder 21"/>
          <p:cNvSpPr>
            <a:spLocks noGrp="1"/>
          </p:cNvSpPr>
          <p:nvPr>
            <p:ph type="sldNum" sz="quarter" idx="12"/>
          </p:nvPr>
        </p:nvSpPr>
        <p:spPr/>
        <p:txBody>
          <a:bodyPr/>
          <a:lstStyle>
            <a:lvl1pPr>
              <a:defRPr/>
            </a:lvl1pPr>
          </a:lstStyle>
          <a:p>
            <a:pPr>
              <a:defRPr/>
            </a:pPr>
            <a:fld id="{F2E6775D-3460-4B9E-AE57-EA9F56278C9E}"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25514600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71D04393-9DA5-45FE-8728-617785E04B52}" type="datetimeFigureOut">
              <a:rPr lang="en-US">
                <a:solidFill>
                  <a:srgbClr val="FEFAC9"/>
                </a:solidFill>
              </a:rPr>
              <a:pPr>
                <a:defRPr/>
              </a:pPr>
              <a:t>10/30/2015</a:t>
            </a:fld>
            <a:endParaRPr lang="en-US">
              <a:solidFill>
                <a:srgbClr val="FEFAC9"/>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6" name="Slide Number Placeholder 21"/>
          <p:cNvSpPr>
            <a:spLocks noGrp="1"/>
          </p:cNvSpPr>
          <p:nvPr>
            <p:ph type="sldNum" sz="quarter" idx="12"/>
          </p:nvPr>
        </p:nvSpPr>
        <p:spPr/>
        <p:txBody>
          <a:bodyPr/>
          <a:lstStyle>
            <a:lvl1pPr>
              <a:defRPr/>
            </a:lvl1pPr>
          </a:lstStyle>
          <a:p>
            <a:pPr>
              <a:defRPr/>
            </a:pPr>
            <a:fld id="{1432BF13-629F-4EBA-AC62-BFDF882BC1AB}"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25991456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8404C7C0-9AC8-4840-A1A0-C5F48006F406}" type="datetimeFigureOut">
              <a:rPr lang="en-US">
                <a:solidFill>
                  <a:srgbClr val="FEFAC9"/>
                </a:solidFill>
              </a:rPr>
              <a:pPr>
                <a:defRPr/>
              </a:pPr>
              <a:t>10/30/2015</a:t>
            </a:fld>
            <a:endParaRPr lang="en-US">
              <a:solidFill>
                <a:srgbClr val="FEFAC9"/>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FEFAC9"/>
              </a:solidFill>
            </a:endParaRPr>
          </a:p>
        </p:txBody>
      </p:sp>
      <p:sp>
        <p:nvSpPr>
          <p:cNvPr id="6" name="Slide Number Placeholder 21"/>
          <p:cNvSpPr>
            <a:spLocks noGrp="1"/>
          </p:cNvSpPr>
          <p:nvPr>
            <p:ph type="sldNum" sz="quarter" idx="12"/>
          </p:nvPr>
        </p:nvSpPr>
        <p:spPr/>
        <p:txBody>
          <a:bodyPr/>
          <a:lstStyle>
            <a:lvl1pPr>
              <a:defRPr/>
            </a:lvl1pPr>
          </a:lstStyle>
          <a:p>
            <a:pPr>
              <a:defRPr/>
            </a:pPr>
            <a:fld id="{5C64326E-29FC-4A57-87A8-DA15FDB4025A}" type="slidenum">
              <a:rPr lang="en-US">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802658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Title slide bkg_2_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099" name="Rectangle 3"/>
          <p:cNvSpPr>
            <a:spLocks noGrp="1" noChangeArrowheads="1"/>
          </p:cNvSpPr>
          <p:nvPr>
            <p:ph type="ctrTitle"/>
          </p:nvPr>
        </p:nvSpPr>
        <p:spPr>
          <a:xfrm>
            <a:off x="914400" y="2362201"/>
            <a:ext cx="10363200" cy="981075"/>
          </a:xfrm>
        </p:spPr>
        <p:txBody>
          <a:bodyPr/>
          <a:lstStyle>
            <a:lvl1pPr>
              <a:defRPr sz="3600" b="0" i="0">
                <a:solidFill>
                  <a:srgbClr val="F1E405"/>
                </a:solidFill>
                <a:latin typeface=""/>
                <a:cs typeface="Futura Light"/>
              </a:defRPr>
            </a:lvl1pPr>
          </a:lstStyle>
          <a:p>
            <a:pPr lvl="0"/>
            <a:r>
              <a:rPr lang="en-US" noProof="0" smtClean="0"/>
              <a:t>Click to edit Master title style</a:t>
            </a:r>
            <a:endParaRPr lang="en-US" noProof="0" dirty="0" smtClean="0"/>
          </a:p>
        </p:txBody>
      </p:sp>
      <p:sp>
        <p:nvSpPr>
          <p:cNvPr id="4100" name="Rectangle 4"/>
          <p:cNvSpPr>
            <a:spLocks noGrp="1" noChangeArrowheads="1"/>
          </p:cNvSpPr>
          <p:nvPr>
            <p:ph type="subTitle" idx="1"/>
          </p:nvPr>
        </p:nvSpPr>
        <p:spPr>
          <a:xfrm>
            <a:off x="1828800" y="3962400"/>
            <a:ext cx="8534400" cy="1504950"/>
          </a:xfrm>
        </p:spPr>
        <p:txBody>
          <a:bodyPr/>
          <a:lstStyle>
            <a:lvl1pPr marL="0" indent="0" algn="ctr">
              <a:buFont typeface="Symbol" charset="0"/>
              <a:buNone/>
              <a:defRPr sz="2800" b="0" i="0">
                <a:solidFill>
                  <a:schemeClr val="bg1"/>
                </a:solidFill>
                <a:latin typeface=""/>
                <a:cs typeface="Futura Book"/>
              </a:defRPr>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35550954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391374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059109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28700" y="2057401"/>
            <a:ext cx="5022851" cy="3838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54752" y="2057401"/>
            <a:ext cx="5022849" cy="3838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455051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717675"/>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357438"/>
            <a:ext cx="5386917" cy="3509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68" y="1717675"/>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357438"/>
            <a:ext cx="5389033" cy="3205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526559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16001" y="457200"/>
            <a:ext cx="10248900" cy="1195388"/>
          </a:xfrm>
        </p:spPr>
        <p:txBody>
          <a:bodyPr/>
          <a:lstStyle/>
          <a:p>
            <a:r>
              <a:rPr lang="en-US" smtClean="0"/>
              <a:t>Click to edit Master title style</a:t>
            </a:r>
            <a:endParaRPr lang="en-US"/>
          </a:p>
        </p:txBody>
      </p:sp>
    </p:spTree>
    <p:extLst>
      <p:ext uri="{BB962C8B-B14F-4D97-AF65-F5344CB8AC3E}">
        <p14:creationId xmlns:p14="http://schemas.microsoft.com/office/powerpoint/2010/main" val="1960007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6301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599"/>
            <a:ext cx="4011084"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766733" y="609600"/>
            <a:ext cx="6815667" cy="5213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771650"/>
            <a:ext cx="4011084" cy="4051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63163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73625"/>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838201"/>
            <a:ext cx="7315200" cy="3883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389717" y="5440363"/>
            <a:ext cx="73152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80996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8.png"/><Relationship Id="rId5" Type="http://schemas.openxmlformats.org/officeDocument/2006/relationships/slideLayout" Target="../slideLayouts/slideLayout53.xml"/><Relationship Id="rId10" Type="http://schemas.openxmlformats.org/officeDocument/2006/relationships/theme" Target="../theme/theme7.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99E8802-DE92-4E73-B6F2-8FDBFEEB9173}" type="datetimeFigureOut">
              <a:rPr lang="en-US" smtClean="0"/>
              <a:t>10/30/2015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EDA2165B-74C7-4D32-BF03-73A40804B88B}" type="slidenum">
              <a:rPr lang="en-US" smtClean="0"/>
              <a:t>‹#›</a:t>
            </a:fld>
            <a:endParaRPr lang="en-US"/>
          </a:p>
        </p:txBody>
      </p:sp>
    </p:spTree>
    <p:extLst>
      <p:ext uri="{BB962C8B-B14F-4D97-AF65-F5344CB8AC3E}">
        <p14:creationId xmlns:p14="http://schemas.microsoft.com/office/powerpoint/2010/main" val="21487390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15601" y="496667"/>
            <a:ext cx="11360799" cy="977999"/>
          </a:xfrm>
          <a:prstGeom prst="rect">
            <a:avLst/>
          </a:prstGeom>
          <a:noFill/>
          <a:ln>
            <a:noFill/>
          </a:ln>
        </p:spPr>
        <p:txBody>
          <a:bodyPr lIns="91425" tIns="91425" rIns="91425" bIns="91425" anchor="b" anchorCtr="0"/>
          <a:lstStyle>
            <a:lvl1pPr>
              <a:spcBef>
                <a:spcPts val="0"/>
              </a:spcBef>
              <a:buClr>
                <a:schemeClr val="dk2"/>
              </a:buClr>
              <a:buSzPct val="100000"/>
              <a:buFont typeface="Oswald"/>
              <a:buNone/>
              <a:defRPr sz="3000">
                <a:solidFill>
                  <a:schemeClr val="dk2"/>
                </a:solidFill>
                <a:latin typeface="Oswald"/>
                <a:ea typeface="Oswald"/>
                <a:cs typeface="Oswald"/>
                <a:sym typeface="Oswald"/>
              </a:defRPr>
            </a:lvl1pPr>
            <a:lvl2pPr>
              <a:spcBef>
                <a:spcPts val="0"/>
              </a:spcBef>
              <a:buClr>
                <a:schemeClr val="dk2"/>
              </a:buClr>
              <a:buSzPct val="100000"/>
              <a:buFont typeface="Oswald"/>
              <a:buNone/>
              <a:defRPr sz="3000">
                <a:solidFill>
                  <a:schemeClr val="dk2"/>
                </a:solidFill>
                <a:latin typeface="Oswald"/>
                <a:ea typeface="Oswald"/>
                <a:cs typeface="Oswald"/>
                <a:sym typeface="Oswald"/>
              </a:defRPr>
            </a:lvl2pPr>
            <a:lvl3pPr>
              <a:spcBef>
                <a:spcPts val="0"/>
              </a:spcBef>
              <a:buClr>
                <a:schemeClr val="dk2"/>
              </a:buClr>
              <a:buSzPct val="100000"/>
              <a:buFont typeface="Oswald"/>
              <a:buNone/>
              <a:defRPr sz="3000">
                <a:solidFill>
                  <a:schemeClr val="dk2"/>
                </a:solidFill>
                <a:latin typeface="Oswald"/>
                <a:ea typeface="Oswald"/>
                <a:cs typeface="Oswald"/>
                <a:sym typeface="Oswald"/>
              </a:defRPr>
            </a:lvl3pPr>
            <a:lvl4pPr>
              <a:spcBef>
                <a:spcPts val="0"/>
              </a:spcBef>
              <a:buClr>
                <a:schemeClr val="dk2"/>
              </a:buClr>
              <a:buSzPct val="100000"/>
              <a:buFont typeface="Oswald"/>
              <a:buNone/>
              <a:defRPr sz="3000">
                <a:solidFill>
                  <a:schemeClr val="dk2"/>
                </a:solidFill>
                <a:latin typeface="Oswald"/>
                <a:ea typeface="Oswald"/>
                <a:cs typeface="Oswald"/>
                <a:sym typeface="Oswald"/>
              </a:defRPr>
            </a:lvl4pPr>
            <a:lvl5pPr>
              <a:spcBef>
                <a:spcPts val="0"/>
              </a:spcBef>
              <a:buClr>
                <a:schemeClr val="dk2"/>
              </a:buClr>
              <a:buSzPct val="100000"/>
              <a:buFont typeface="Oswald"/>
              <a:buNone/>
              <a:defRPr sz="3000">
                <a:solidFill>
                  <a:schemeClr val="dk2"/>
                </a:solidFill>
                <a:latin typeface="Oswald"/>
                <a:ea typeface="Oswald"/>
                <a:cs typeface="Oswald"/>
                <a:sym typeface="Oswald"/>
              </a:defRPr>
            </a:lvl5pPr>
            <a:lvl6pPr>
              <a:spcBef>
                <a:spcPts val="0"/>
              </a:spcBef>
              <a:buClr>
                <a:schemeClr val="dk2"/>
              </a:buClr>
              <a:buSzPct val="100000"/>
              <a:buFont typeface="Oswald"/>
              <a:buNone/>
              <a:defRPr sz="3000">
                <a:solidFill>
                  <a:schemeClr val="dk2"/>
                </a:solidFill>
                <a:latin typeface="Oswald"/>
                <a:ea typeface="Oswald"/>
                <a:cs typeface="Oswald"/>
                <a:sym typeface="Oswald"/>
              </a:defRPr>
            </a:lvl6pPr>
            <a:lvl7pPr>
              <a:spcBef>
                <a:spcPts val="0"/>
              </a:spcBef>
              <a:buClr>
                <a:schemeClr val="dk2"/>
              </a:buClr>
              <a:buSzPct val="100000"/>
              <a:buFont typeface="Oswald"/>
              <a:buNone/>
              <a:defRPr sz="3000">
                <a:solidFill>
                  <a:schemeClr val="dk2"/>
                </a:solidFill>
                <a:latin typeface="Oswald"/>
                <a:ea typeface="Oswald"/>
                <a:cs typeface="Oswald"/>
                <a:sym typeface="Oswald"/>
              </a:defRPr>
            </a:lvl7pPr>
            <a:lvl8pPr>
              <a:spcBef>
                <a:spcPts val="0"/>
              </a:spcBef>
              <a:buClr>
                <a:schemeClr val="dk2"/>
              </a:buClr>
              <a:buSzPct val="100000"/>
              <a:buFont typeface="Oswald"/>
              <a:buNone/>
              <a:defRPr sz="3000">
                <a:solidFill>
                  <a:schemeClr val="dk2"/>
                </a:solidFill>
                <a:latin typeface="Oswald"/>
                <a:ea typeface="Oswald"/>
                <a:cs typeface="Oswald"/>
                <a:sym typeface="Oswald"/>
              </a:defRPr>
            </a:lvl8pPr>
            <a:lvl9pPr>
              <a:spcBef>
                <a:spcPts val="0"/>
              </a:spcBef>
              <a:buClr>
                <a:schemeClr val="dk2"/>
              </a:buClr>
              <a:buSzPct val="100000"/>
              <a:buFont typeface="Oswald"/>
              <a:buNone/>
              <a:defRPr sz="3000">
                <a:solidFill>
                  <a:schemeClr val="dk2"/>
                </a:solidFill>
                <a:latin typeface="Oswald"/>
                <a:ea typeface="Oswald"/>
                <a:cs typeface="Oswald"/>
                <a:sym typeface="Oswald"/>
              </a:defRPr>
            </a:lvl9pPr>
          </a:lstStyle>
          <a:p>
            <a:endParaRPr/>
          </a:p>
        </p:txBody>
      </p:sp>
      <p:sp>
        <p:nvSpPr>
          <p:cNvPr id="6" name="Shape 6"/>
          <p:cNvSpPr txBox="1">
            <a:spLocks noGrp="1"/>
          </p:cNvSpPr>
          <p:nvPr>
            <p:ph type="body" idx="1"/>
          </p:nvPr>
        </p:nvSpPr>
        <p:spPr>
          <a:xfrm>
            <a:off x="415601" y="1958433"/>
            <a:ext cx="11360799" cy="4133200"/>
          </a:xfrm>
          <a:prstGeom prst="rect">
            <a:avLst/>
          </a:prstGeom>
          <a:noFill/>
          <a:ln>
            <a:noFill/>
          </a:ln>
        </p:spPr>
        <p:txBody>
          <a:bodyPr lIns="91425" tIns="91425" rIns="91425" bIns="91425" anchor="t" anchorCtr="0"/>
          <a:lstStyle>
            <a:lvl1pPr>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
        <p:nvSpPr>
          <p:cNvPr id="7" name="Shape 7"/>
          <p:cNvSpPr txBox="1">
            <a:spLocks noGrp="1"/>
          </p:cNvSpPr>
          <p:nvPr>
            <p:ph type="sldNum" idx="12"/>
          </p:nvPr>
        </p:nvSpPr>
        <p:spPr>
          <a:xfrm>
            <a:off x="11296610" y="6217621"/>
            <a:ext cx="731599" cy="524800"/>
          </a:xfrm>
          <a:prstGeom prst="rect">
            <a:avLst/>
          </a:prstGeom>
          <a:noFill/>
          <a:ln>
            <a:noFill/>
          </a:ln>
        </p:spPr>
        <p:txBody>
          <a:bodyPr lIns="91425" tIns="91425" rIns="91425" bIns="91425" anchor="ctr" anchorCtr="0">
            <a:noAutofit/>
          </a:bodyPr>
          <a:lstStyle/>
          <a:p>
            <a:pPr algn="r"/>
            <a:fld id="{00000000-1234-1234-1234-123412341234}" type="slidenum">
              <a:rPr lang="en" sz="1333" kern="0">
                <a:solidFill>
                  <a:srgbClr val="424242"/>
                </a:solidFill>
                <a:latin typeface="Source Code Pro"/>
                <a:ea typeface="Source Code Pro"/>
                <a:cs typeface="Source Code Pro"/>
                <a:sym typeface="Source Code Pro"/>
              </a:rPr>
              <a:pPr algn="r"/>
              <a:t>‹#›</a:t>
            </a:fld>
            <a:endParaRPr lang="en" sz="1333" kern="0">
              <a:solidFill>
                <a:srgbClr val="424242"/>
              </a:solidFill>
              <a:latin typeface="Source Code Pro"/>
              <a:ea typeface="Source Code Pro"/>
              <a:cs typeface="Source Code Pro"/>
              <a:sym typeface="Source Code Pro"/>
            </a:endParaRPr>
          </a:p>
        </p:txBody>
      </p:sp>
    </p:spTree>
    <p:extLst>
      <p:ext uri="{BB962C8B-B14F-4D97-AF65-F5344CB8AC3E}">
        <p14:creationId xmlns:p14="http://schemas.microsoft.com/office/powerpoint/2010/main" val="1611057232"/>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7" b="0" i="0" u="none" strike="noStrike" cap="none" baseline="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body" idx="1"/>
          </p:nvPr>
        </p:nvSpPr>
        <p:spPr>
          <a:xfrm>
            <a:off x="609600" y="1600200"/>
            <a:ext cx="10972800" cy="4967700"/>
          </a:xfrm>
          <a:prstGeom prst="rect">
            <a:avLst/>
          </a:prstGeom>
          <a:noFill/>
          <a:ln>
            <a:noFill/>
          </a:ln>
        </p:spPr>
        <p:txBody>
          <a:bodyPr lIns="91425" tIns="91425" rIns="91425" bIns="91425"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a:p>
        </p:txBody>
      </p:sp>
      <p:sp>
        <p:nvSpPr>
          <p:cNvPr id="6" name="Shape 6"/>
          <p:cNvSpPr txBox="1">
            <a:spLocks noGrp="1"/>
          </p:cNvSpPr>
          <p:nvPr>
            <p:ph type="title"/>
          </p:nvPr>
        </p:nvSpPr>
        <p:spPr>
          <a:xfrm>
            <a:off x="609600" y="274637"/>
            <a:ext cx="10972800" cy="1143000"/>
          </a:xfrm>
          <a:prstGeom prst="rect">
            <a:avLst/>
          </a:prstGeom>
          <a:noFill/>
          <a:ln>
            <a:noFill/>
          </a:ln>
        </p:spPr>
        <p:txBody>
          <a:bodyPr lIns="91425" tIns="91425" rIns="91425" bIns="91425" anchor="b" anchorCtr="0"/>
          <a:lstStyle>
            <a:lvl1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1pPr>
            <a:lvl2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2pPr>
            <a:lvl3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169523530"/>
      </p:ext>
    </p:extLst>
  </p:cSld>
  <p:clrMap bg1="lt1" tx1="dk1" bg2="dk2" tx2="lt2" accent1="accent1" accent2="accent2" accent3="accent3" accent4="accent4" accent5="accent5" accent6="accent6" hlink="hlink" folHlink="folHlink"/>
  <p:sldLayoutIdLst>
    <p:sldLayoutId id="2147483703" r:id="rId1"/>
    <p:sldLayoutId id="2147483704"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body" idx="1"/>
          </p:nvPr>
        </p:nvSpPr>
        <p:spPr>
          <a:xfrm>
            <a:off x="609600" y="1600200"/>
            <a:ext cx="10972800" cy="4967700"/>
          </a:xfrm>
          <a:prstGeom prst="rect">
            <a:avLst/>
          </a:prstGeom>
          <a:noFill/>
          <a:ln>
            <a:noFill/>
          </a:ln>
        </p:spPr>
        <p:txBody>
          <a:bodyPr lIns="91425" tIns="91425" rIns="91425" bIns="91425"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a:p>
        </p:txBody>
      </p:sp>
      <p:sp>
        <p:nvSpPr>
          <p:cNvPr id="6" name="Shape 6"/>
          <p:cNvSpPr txBox="1">
            <a:spLocks noGrp="1"/>
          </p:cNvSpPr>
          <p:nvPr>
            <p:ph type="title"/>
          </p:nvPr>
        </p:nvSpPr>
        <p:spPr>
          <a:xfrm>
            <a:off x="609600" y="274637"/>
            <a:ext cx="10972800" cy="1143000"/>
          </a:xfrm>
          <a:prstGeom prst="rect">
            <a:avLst/>
          </a:prstGeom>
          <a:noFill/>
          <a:ln>
            <a:noFill/>
          </a:ln>
        </p:spPr>
        <p:txBody>
          <a:bodyPr lIns="91425" tIns="91425" rIns="91425" bIns="91425" anchor="b" anchorCtr="0"/>
          <a:lstStyle>
            <a:lvl1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1pPr>
            <a:lvl2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2pPr>
            <a:lvl3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87138333"/>
      </p:ext>
    </p:extLst>
  </p:cSld>
  <p:clrMap bg1="lt1" tx1="dk1" bg2="dk2" tx2="lt2" accent1="accent1" accent2="accent2" accent3="accent3" accent4="accent4" accent5="accent5" accent6="accent6" hlink="hlink" folHlink="folHlink"/>
  <p:sldLayoutIdLst>
    <p:sldLayoutId id="2147483706" r:id="rId1"/>
    <p:sldLayoutId id="2147483707"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fontAlgn="base">
              <a:spcBef>
                <a:spcPct val="0"/>
              </a:spcBef>
              <a:spcAft>
                <a:spcPct val="0"/>
              </a:spcAft>
            </a:pPr>
            <a:fld id="{8E36636D-D922-432D-A958-524484B5923D}" type="datetimeFigureOut">
              <a:rPr lang="en-US" smtClean="0">
                <a:solidFill>
                  <a:srgbClr val="242852">
                    <a:lumMod val="20000"/>
                    <a:lumOff val="80000"/>
                  </a:srgbClr>
                </a:solidFill>
                <a:latin typeface="Elephant" pitchFamily="18" charset="0"/>
              </a:rPr>
              <a:pPr fontAlgn="base">
                <a:spcBef>
                  <a:spcPct val="0"/>
                </a:spcBef>
                <a:spcAft>
                  <a:spcPct val="0"/>
                </a:spcAft>
              </a:pPr>
              <a:t>10/30/2015</a:t>
            </a:fld>
            <a:endParaRPr lang="en-US">
              <a:solidFill>
                <a:srgbClr val="242852">
                  <a:lumMod val="20000"/>
                  <a:lumOff val="80000"/>
                </a:srgbClr>
              </a:solidFill>
              <a:latin typeface="Elephant" pitchFamily="18" charset="0"/>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fontAlgn="base">
              <a:spcBef>
                <a:spcPct val="0"/>
              </a:spcBef>
              <a:spcAft>
                <a:spcPct val="0"/>
              </a:spcAft>
              <a:defRPr/>
            </a:pPr>
            <a:endParaRPr lang="en-US">
              <a:solidFill>
                <a:srgbClr val="242852">
                  <a:lumMod val="20000"/>
                  <a:lumOff val="80000"/>
                </a:srgbClr>
              </a:solidFill>
              <a:latin typeface="Elephant" pitchFamily="18" charset="0"/>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fontAlgn="base">
              <a:spcBef>
                <a:spcPct val="0"/>
              </a:spcBef>
              <a:spcAft>
                <a:spcPct val="0"/>
              </a:spcAft>
              <a:defRPr/>
            </a:pPr>
            <a:fld id="{460E7BB2-B217-4F8B-AFBE-66899AAA8608}" type="slidenum">
              <a:rPr lang="en-US" smtClean="0">
                <a:solidFill>
                  <a:srgbClr val="242852">
                    <a:lumMod val="60000"/>
                    <a:lumOff val="40000"/>
                  </a:srgbClr>
                </a:solidFill>
                <a:latin typeface="Elephant" pitchFamily="18" charset="0"/>
              </a:rPr>
              <a:pPr fontAlgn="base">
                <a:spcBef>
                  <a:spcPct val="0"/>
                </a:spcBef>
                <a:spcAft>
                  <a:spcPct val="0"/>
                </a:spcAft>
                <a:defRPr/>
              </a:pPr>
              <a:t>‹#›</a:t>
            </a:fld>
            <a:endParaRPr lang="en-US">
              <a:solidFill>
                <a:srgbClr val="242852">
                  <a:lumMod val="60000"/>
                  <a:lumOff val="40000"/>
                </a:srgbClr>
              </a:solidFill>
              <a:latin typeface="Elephant" pitchFamily="18" charset="0"/>
            </a:endParaRPr>
          </a:p>
        </p:txBody>
      </p:sp>
    </p:spTree>
    <p:extLst>
      <p:ext uri="{BB962C8B-B14F-4D97-AF65-F5344CB8AC3E}">
        <p14:creationId xmlns:p14="http://schemas.microsoft.com/office/powerpoint/2010/main" val="35929879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609600" y="1447800"/>
            <a:ext cx="109728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 name="Date Placeholder 23"/>
          <p:cNvSpPr>
            <a:spLocks noGrp="1"/>
          </p:cNvSpPr>
          <p:nvPr>
            <p:ph type="dt" sz="half" idx="2"/>
          </p:nvPr>
        </p:nvSpPr>
        <p:spPr>
          <a:xfrm>
            <a:off x="7721600" y="6203951"/>
            <a:ext cx="3454400" cy="384175"/>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fld id="{0942A998-D100-4FF6-8A5D-AA5E5144ECC6}" type="datetimeFigureOut">
              <a:rPr lang="en-US">
                <a:solidFill>
                  <a:srgbClr val="FEFAC9"/>
                </a:solidFill>
                <a:latin typeface="Arial" charset="0"/>
              </a:rPr>
              <a:pPr fontAlgn="base">
                <a:spcBef>
                  <a:spcPct val="0"/>
                </a:spcBef>
                <a:spcAft>
                  <a:spcPct val="0"/>
                </a:spcAft>
                <a:defRPr/>
              </a:pPr>
              <a:t>10/30/2015</a:t>
            </a:fld>
            <a:endParaRPr lang="en-US">
              <a:solidFill>
                <a:srgbClr val="FEFAC9"/>
              </a:solidFill>
              <a:latin typeface="Arial" charset="0"/>
            </a:endParaRPr>
          </a:p>
        </p:txBody>
      </p:sp>
      <p:sp>
        <p:nvSpPr>
          <p:cNvPr id="10" name="Footer Placeholder 9"/>
          <p:cNvSpPr>
            <a:spLocks noGrp="1"/>
          </p:cNvSpPr>
          <p:nvPr>
            <p:ph type="ftr" sz="quarter" idx="3"/>
          </p:nvPr>
        </p:nvSpPr>
        <p:spPr>
          <a:xfrm>
            <a:off x="2844800" y="6203951"/>
            <a:ext cx="4775200" cy="384175"/>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n-US">
              <a:solidFill>
                <a:srgbClr val="FEFAC9"/>
              </a:solidFill>
              <a:latin typeface="Arial" charset="0"/>
            </a:endParaRPr>
          </a:p>
        </p:txBody>
      </p:sp>
      <p:sp>
        <p:nvSpPr>
          <p:cNvPr id="22" name="Slide Number Placeholder 21"/>
          <p:cNvSpPr>
            <a:spLocks noGrp="1"/>
          </p:cNvSpPr>
          <p:nvPr>
            <p:ph type="sldNum" sz="quarter" idx="4"/>
          </p:nvPr>
        </p:nvSpPr>
        <p:spPr>
          <a:xfrm>
            <a:off x="11214100" y="6181725"/>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base">
              <a:spcBef>
                <a:spcPct val="0"/>
              </a:spcBef>
              <a:spcAft>
                <a:spcPct val="0"/>
              </a:spcAft>
              <a:defRPr/>
            </a:pPr>
            <a:fld id="{BA2F7EAB-98EF-4D24-AB35-0AC240FEED9B}" type="slidenum">
              <a:rPr lang="en-US">
                <a:solidFill>
                  <a:srgbClr val="FEFAC9"/>
                </a:solidFill>
                <a:latin typeface="Arial" charset="0"/>
              </a:rPr>
              <a:pPr fontAlgn="base">
                <a:spcBef>
                  <a:spcPct val="0"/>
                </a:spcBef>
                <a:spcAft>
                  <a:spcPct val="0"/>
                </a:spcAft>
                <a:defRPr/>
              </a:pPr>
              <a:t>‹#›</a:t>
            </a:fld>
            <a:endParaRPr lang="en-US">
              <a:solidFill>
                <a:srgbClr val="FEFAC9"/>
              </a:solidFill>
              <a:latin typeface="Arial" charset="0"/>
            </a:endParaRPr>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extLst>
      <p:ext uri="{BB962C8B-B14F-4D97-AF65-F5344CB8AC3E}">
        <p14:creationId xmlns:p14="http://schemas.microsoft.com/office/powerpoint/2010/main" val="93292520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ontent-slide-bkg_3.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75" name="Rectangle 3"/>
          <p:cNvSpPr>
            <a:spLocks noGrp="1" noChangeArrowheads="1"/>
          </p:cNvSpPr>
          <p:nvPr>
            <p:ph type="title"/>
          </p:nvPr>
        </p:nvSpPr>
        <p:spPr bwMode="auto">
          <a:xfrm>
            <a:off x="1028701" y="381000"/>
            <a:ext cx="10248900" cy="11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3076" name="Rectangle 4"/>
          <p:cNvSpPr>
            <a:spLocks noGrp="1" noChangeArrowheads="1"/>
          </p:cNvSpPr>
          <p:nvPr>
            <p:ph type="body" idx="1"/>
          </p:nvPr>
        </p:nvSpPr>
        <p:spPr bwMode="auto">
          <a:xfrm>
            <a:off x="1028701" y="1981200"/>
            <a:ext cx="102489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40350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txStyles>
    <p:titleStyle>
      <a:lvl1pPr algn="ctr" rtl="0" eaLnBrk="1" fontAlgn="base" hangingPunct="1">
        <a:spcBef>
          <a:spcPct val="0"/>
        </a:spcBef>
        <a:spcAft>
          <a:spcPct val="0"/>
        </a:spcAft>
        <a:defRPr sz="3600" b="0" i="0">
          <a:solidFill>
            <a:schemeClr val="tx1"/>
          </a:solidFill>
          <a:latin typeface=""/>
          <a:ea typeface="+mj-ea"/>
          <a:cs typeface="Futura Medium"/>
        </a:defRPr>
      </a:lvl1pPr>
      <a:lvl2pPr algn="ctr" rtl="0" eaLnBrk="1" fontAlgn="base" hangingPunct="1">
        <a:spcBef>
          <a:spcPct val="0"/>
        </a:spcBef>
        <a:spcAft>
          <a:spcPct val="0"/>
        </a:spcAft>
        <a:defRPr sz="3600" b="1">
          <a:solidFill>
            <a:schemeClr val="tx1"/>
          </a:solidFill>
          <a:latin typeface="Arial" charset="0"/>
          <a:ea typeface="Osaka" charset="0"/>
          <a:cs typeface="Osaka" charset="0"/>
        </a:defRPr>
      </a:lvl2pPr>
      <a:lvl3pPr algn="ctr" rtl="0" eaLnBrk="1" fontAlgn="base" hangingPunct="1">
        <a:spcBef>
          <a:spcPct val="0"/>
        </a:spcBef>
        <a:spcAft>
          <a:spcPct val="0"/>
        </a:spcAft>
        <a:defRPr sz="3600" b="1">
          <a:solidFill>
            <a:schemeClr val="tx1"/>
          </a:solidFill>
          <a:latin typeface="Arial" charset="0"/>
          <a:ea typeface="Osaka" charset="0"/>
          <a:cs typeface="Osaka" charset="0"/>
        </a:defRPr>
      </a:lvl3pPr>
      <a:lvl4pPr algn="ctr" rtl="0" eaLnBrk="1" fontAlgn="base" hangingPunct="1">
        <a:spcBef>
          <a:spcPct val="0"/>
        </a:spcBef>
        <a:spcAft>
          <a:spcPct val="0"/>
        </a:spcAft>
        <a:defRPr sz="3600" b="1">
          <a:solidFill>
            <a:schemeClr val="tx1"/>
          </a:solidFill>
          <a:latin typeface="Arial" charset="0"/>
          <a:ea typeface="Osaka" charset="0"/>
          <a:cs typeface="Osaka" charset="0"/>
        </a:defRPr>
      </a:lvl4pPr>
      <a:lvl5pPr algn="ctr" rtl="0" eaLnBrk="1" fontAlgn="base" hangingPunct="1">
        <a:spcBef>
          <a:spcPct val="0"/>
        </a:spcBef>
        <a:spcAft>
          <a:spcPct val="0"/>
        </a:spcAft>
        <a:defRPr sz="3600" b="1">
          <a:solidFill>
            <a:schemeClr val="tx1"/>
          </a:solidFill>
          <a:latin typeface="Arial" charset="0"/>
          <a:ea typeface="Osaka" charset="0"/>
          <a:cs typeface="Osaka" charset="0"/>
        </a:defRPr>
      </a:lvl5pPr>
      <a:lvl6pPr marL="457200" algn="ctr" rtl="0" eaLnBrk="1" fontAlgn="base" hangingPunct="1">
        <a:spcBef>
          <a:spcPct val="0"/>
        </a:spcBef>
        <a:spcAft>
          <a:spcPct val="0"/>
        </a:spcAft>
        <a:defRPr sz="3600" b="1">
          <a:solidFill>
            <a:schemeClr val="tx1"/>
          </a:solidFill>
          <a:latin typeface="Arial" charset="0"/>
          <a:ea typeface="Osaka" charset="0"/>
          <a:cs typeface="Osaka" charset="0"/>
        </a:defRPr>
      </a:lvl6pPr>
      <a:lvl7pPr marL="914400" algn="ctr" rtl="0" eaLnBrk="1" fontAlgn="base" hangingPunct="1">
        <a:spcBef>
          <a:spcPct val="0"/>
        </a:spcBef>
        <a:spcAft>
          <a:spcPct val="0"/>
        </a:spcAft>
        <a:defRPr sz="3600" b="1">
          <a:solidFill>
            <a:schemeClr val="tx1"/>
          </a:solidFill>
          <a:latin typeface="Arial" charset="0"/>
          <a:ea typeface="Osaka" charset="0"/>
          <a:cs typeface="Osaka" charset="0"/>
        </a:defRPr>
      </a:lvl7pPr>
      <a:lvl8pPr marL="1371600" algn="ctr" rtl="0" eaLnBrk="1" fontAlgn="base" hangingPunct="1">
        <a:spcBef>
          <a:spcPct val="0"/>
        </a:spcBef>
        <a:spcAft>
          <a:spcPct val="0"/>
        </a:spcAft>
        <a:defRPr sz="3600" b="1">
          <a:solidFill>
            <a:schemeClr val="tx1"/>
          </a:solidFill>
          <a:latin typeface="Arial" charset="0"/>
          <a:ea typeface="Osaka" charset="0"/>
          <a:cs typeface="Osaka" charset="0"/>
        </a:defRPr>
      </a:lvl8pPr>
      <a:lvl9pPr marL="1828800" algn="ctr" rtl="0" eaLnBrk="1" fontAlgn="base" hangingPunct="1">
        <a:spcBef>
          <a:spcPct val="0"/>
        </a:spcBef>
        <a:spcAft>
          <a:spcPct val="0"/>
        </a:spcAft>
        <a:defRPr sz="3600" b="1">
          <a:solidFill>
            <a:schemeClr val="tx1"/>
          </a:solidFill>
          <a:latin typeface="Arial" charset="0"/>
          <a:ea typeface="Osaka" charset="0"/>
          <a:cs typeface="Osaka" charset="0"/>
        </a:defRPr>
      </a:lvl9pPr>
    </p:titleStyle>
    <p:bodyStyle>
      <a:lvl1pPr marL="342900" indent="-342900" algn="l" rtl="0" eaLnBrk="1" fontAlgn="base" hangingPunct="1">
        <a:spcBef>
          <a:spcPct val="10000"/>
        </a:spcBef>
        <a:spcAft>
          <a:spcPct val="20000"/>
        </a:spcAft>
        <a:buFont typeface="Symbol" charset="0"/>
        <a:buChar char=""/>
        <a:defRPr sz="2400" b="1" i="0">
          <a:solidFill>
            <a:schemeClr val="tx1"/>
          </a:solidFill>
          <a:latin typeface=""/>
          <a:ea typeface="+mn-ea"/>
          <a:cs typeface="Futura Heavy"/>
        </a:defRPr>
      </a:lvl1pPr>
      <a:lvl2pPr marL="742950" indent="-285750" algn="l" rtl="0" eaLnBrk="1" fontAlgn="base" hangingPunct="1">
        <a:spcBef>
          <a:spcPct val="0"/>
        </a:spcBef>
        <a:spcAft>
          <a:spcPct val="20000"/>
        </a:spcAft>
        <a:buClr>
          <a:schemeClr val="tx1"/>
        </a:buClr>
        <a:buChar char="&lt;"/>
        <a:defRPr sz="2200" b="0" i="0">
          <a:solidFill>
            <a:schemeClr val="tx1"/>
          </a:solidFill>
          <a:latin typeface=""/>
          <a:ea typeface="+mn-ea"/>
          <a:cs typeface="Futura Light"/>
        </a:defRPr>
      </a:lvl2pPr>
      <a:lvl3pPr marL="1143000" indent="-228600" algn="l" rtl="0" eaLnBrk="1" fontAlgn="base" hangingPunct="1">
        <a:spcBef>
          <a:spcPct val="0"/>
        </a:spcBef>
        <a:spcAft>
          <a:spcPct val="20000"/>
        </a:spcAft>
        <a:buFont typeface="Webdings" charset="0"/>
        <a:buChar char="a"/>
        <a:defRPr sz="2200" b="0" i="0">
          <a:solidFill>
            <a:schemeClr val="tx1"/>
          </a:solidFill>
          <a:latin typeface=""/>
          <a:ea typeface="+mn-ea"/>
          <a:cs typeface="Futura Light"/>
        </a:defRPr>
      </a:lvl3pPr>
      <a:lvl4pPr marL="1600200" indent="-228600" algn="l" rtl="0" eaLnBrk="1" fontAlgn="base" hangingPunct="1">
        <a:spcBef>
          <a:spcPct val="0"/>
        </a:spcBef>
        <a:spcAft>
          <a:spcPct val="20000"/>
        </a:spcAft>
        <a:buChar char="•"/>
        <a:defRPr sz="2200" b="0" i="0">
          <a:solidFill>
            <a:schemeClr val="tx1"/>
          </a:solidFill>
          <a:latin typeface=""/>
          <a:ea typeface="+mn-ea"/>
          <a:cs typeface="Futura Light"/>
        </a:defRPr>
      </a:lvl4pPr>
      <a:lvl5pPr marL="2057400" indent="-228600" algn="l" rtl="0" eaLnBrk="1" fontAlgn="base" hangingPunct="1">
        <a:spcBef>
          <a:spcPct val="0"/>
        </a:spcBef>
        <a:spcAft>
          <a:spcPct val="20000"/>
        </a:spcAft>
        <a:buFont typeface="Webdings" charset="0"/>
        <a:buChar char="4"/>
        <a:defRPr sz="2200" b="0" i="0">
          <a:solidFill>
            <a:schemeClr val="tx1"/>
          </a:solidFill>
          <a:latin typeface=""/>
          <a:ea typeface="+mn-ea"/>
          <a:cs typeface="Futura Light"/>
        </a:defRPr>
      </a:lvl5pPr>
      <a:lvl6pPr marL="2514600" indent="-228600" algn="l" rtl="0" eaLnBrk="1" fontAlgn="base" hangingPunct="1">
        <a:spcBef>
          <a:spcPct val="0"/>
        </a:spcBef>
        <a:spcAft>
          <a:spcPct val="20000"/>
        </a:spcAft>
        <a:buFont typeface="Webdings" charset="0"/>
        <a:buChar char="4"/>
        <a:defRPr sz="2200">
          <a:solidFill>
            <a:schemeClr val="tx1"/>
          </a:solidFill>
          <a:latin typeface="+mn-lt"/>
          <a:ea typeface="+mn-ea"/>
          <a:cs typeface="+mn-cs"/>
        </a:defRPr>
      </a:lvl6pPr>
      <a:lvl7pPr marL="2971800" indent="-228600" algn="l" rtl="0" eaLnBrk="1" fontAlgn="base" hangingPunct="1">
        <a:spcBef>
          <a:spcPct val="0"/>
        </a:spcBef>
        <a:spcAft>
          <a:spcPct val="20000"/>
        </a:spcAft>
        <a:buFont typeface="Webdings" charset="0"/>
        <a:buChar char="4"/>
        <a:defRPr sz="2200">
          <a:solidFill>
            <a:schemeClr val="tx1"/>
          </a:solidFill>
          <a:latin typeface="+mn-lt"/>
          <a:ea typeface="+mn-ea"/>
          <a:cs typeface="+mn-cs"/>
        </a:defRPr>
      </a:lvl7pPr>
      <a:lvl8pPr marL="3429000" indent="-228600" algn="l" rtl="0" eaLnBrk="1" fontAlgn="base" hangingPunct="1">
        <a:spcBef>
          <a:spcPct val="0"/>
        </a:spcBef>
        <a:spcAft>
          <a:spcPct val="20000"/>
        </a:spcAft>
        <a:buFont typeface="Webdings" charset="0"/>
        <a:buChar char="4"/>
        <a:defRPr sz="2200">
          <a:solidFill>
            <a:schemeClr val="tx1"/>
          </a:solidFill>
          <a:latin typeface="+mn-lt"/>
          <a:ea typeface="+mn-ea"/>
          <a:cs typeface="+mn-cs"/>
        </a:defRPr>
      </a:lvl8pPr>
      <a:lvl9pPr marL="3886200" indent="-228600" algn="l" rtl="0" eaLnBrk="1" fontAlgn="base" hangingPunct="1">
        <a:spcBef>
          <a:spcPct val="0"/>
        </a:spcBef>
        <a:spcAft>
          <a:spcPct val="20000"/>
        </a:spcAft>
        <a:buFont typeface="Webdings" charset="0"/>
        <a:buChar char="4"/>
        <a:defRPr sz="2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3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jpeg"/><Relationship Id="rId1" Type="http://schemas.openxmlformats.org/officeDocument/2006/relationships/slideLayout" Target="../slideLayouts/slideLayout3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32.xml"/><Relationship Id="rId5" Type="http://schemas.openxmlformats.org/officeDocument/2006/relationships/image" Target="../media/image32.jpe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2.xml"/><Relationship Id="rId5" Type="http://schemas.openxmlformats.org/officeDocument/2006/relationships/comments" Target="../comments/comment1.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3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2.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2.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4.xml"/><Relationship Id="rId5" Type="http://schemas.openxmlformats.org/officeDocument/2006/relationships/image" Target="../media/image73.png"/><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harveygame.com/gallery.html" TargetMode="Externa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sketchfab.com/models/912bcf1026bd423aa2e1753cd0a81445" TargetMode="External"/><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image" Target="../media/image80.png"/><Relationship Id="rId1" Type="http://schemas.openxmlformats.org/officeDocument/2006/relationships/slideLayout" Target="../slideLayouts/slideLayout33.xml"/><Relationship Id="rId6" Type="http://schemas.openxmlformats.org/officeDocument/2006/relationships/image" Target="../media/image83.png"/><Relationship Id="rId5" Type="http://schemas.openxmlformats.org/officeDocument/2006/relationships/hyperlink" Target="https://sketchfab.com/models/1dbbca3d2bf04a51bb87535b496741c3" TargetMode="Externa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sketchfab.com/models/a31c7dcc95ae45ecbb4192b6be250078" TargetMode="External"/><Relationship Id="rId1" Type="http://schemas.openxmlformats.org/officeDocument/2006/relationships/slideLayout" Target="../slideLayouts/slideLayout31.xml"/><Relationship Id="rId4" Type="http://schemas.openxmlformats.org/officeDocument/2006/relationships/image" Target="../media/image88.jpeg"/></Relationships>
</file>

<file path=ppt/slides/_rels/slide44.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hyperlink" Target="https://twitter.com/hjstecklein" TargetMode="External"/><Relationship Id="rId2" Type="http://schemas.openxmlformats.org/officeDocument/2006/relationships/hyperlink" Target="mailto:steckleinh@uwstout.edu" TargetMode="External"/><Relationship Id="rId1" Type="http://schemas.openxmlformats.org/officeDocument/2006/relationships/slideLayout" Target="../slideLayouts/slideLayout32.xml"/><Relationship Id="rId5" Type="http://schemas.openxmlformats.org/officeDocument/2006/relationships/image" Target="../media/image90.jpeg"/><Relationship Id="rId4" Type="http://schemas.openxmlformats.org/officeDocument/2006/relationships/hyperlink" Target="http://www.facebook.com/UWStoutArchives"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hyperlink" Target="https://www.facebook.com/notes/minnesota-state-archives/ordering-pictures-featured-on-our-page/1045591722122107" TargetMode="External"/><Relationship Id="rId7" Type="http://schemas.openxmlformats.org/officeDocument/2006/relationships/hyperlink" Target="https://www.facebook.com/minnesotastatearchives/posts/1015267551821191"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92.jpeg"/><Relationship Id="rId5" Type="http://schemas.openxmlformats.org/officeDocument/2006/relationships/hyperlink" Target="https://www.facebook.com/minnesotastatearchives/posts/1094260007255278" TargetMode="External"/><Relationship Id="rId4" Type="http://schemas.openxmlformats.org/officeDocument/2006/relationships/image" Target="../media/image91.jpeg"/></Relationships>
</file>

<file path=ppt/slides/_rels/slide50.xml.rels><?xml version="1.0" encoding="UTF-8" standalone="yes"?>
<Relationships xmlns="http://schemas.openxmlformats.org/package/2006/relationships"><Relationship Id="rId8" Type="http://schemas.openxmlformats.org/officeDocument/2006/relationships/hyperlink" Target="https://www.facebook.com/minnesotastatearchives/posts/1131603533520925:0" TargetMode="External"/><Relationship Id="rId3" Type="http://schemas.openxmlformats.org/officeDocument/2006/relationships/hyperlink" Target="https://www.facebook.com/minnesotastatearchives/posts/1102492086432070:0" TargetMode="External"/><Relationship Id="rId7" Type="http://schemas.openxmlformats.org/officeDocument/2006/relationships/image" Target="../media/image96.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95.jpeg"/><Relationship Id="rId5" Type="http://schemas.openxmlformats.org/officeDocument/2006/relationships/hyperlink" Target="https://www.facebook.com/minnesotastatearchives/posts/1126725164008762)" TargetMode="External"/><Relationship Id="rId4" Type="http://schemas.openxmlformats.org/officeDocument/2006/relationships/image" Target="../media/image94.jpeg"/></Relationships>
</file>

<file path=ppt/slides/_rels/slide5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hyperlink" Target="https://www.facebook.com/137949559626150/photos/a.146036958817410.38692.137949559626150/901004996653932/?type=3&amp;theater"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0.jpeg"/><Relationship Id="rId7" Type="http://schemas.openxmlformats.org/officeDocument/2006/relationships/hyperlink" Target="https://www.facebook.com/minnesotastatearchives/photos/a.611370925544191.1073741828.610792712268679/935127586501855/?type=3&amp;theater"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01.jpeg"/><Relationship Id="rId5" Type="http://schemas.openxmlformats.org/officeDocument/2006/relationships/hyperlink" Target="https://www.facebook.com/minnesotastatearchives/posts/1163056360375642" TargetMode="External"/><Relationship Id="rId4" Type="http://schemas.openxmlformats.org/officeDocument/2006/relationships/hyperlink" Target="https://www.facebook.com/help/513248435437336"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facebook.com/business/a/page/page-insights" TargetMode="External"/><Relationship Id="rId7" Type="http://schemas.openxmlformats.org/officeDocument/2006/relationships/image" Target="../media/image104.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hyperlink" Target="http://likealyzer.com/facebook/minnesotastatearchives" TargetMode="External"/><Relationship Id="rId5" Type="http://schemas.openxmlformats.org/officeDocument/2006/relationships/image" Target="../media/image103.jpeg"/><Relationship Id="rId4" Type="http://schemas.openxmlformats.org/officeDocument/2006/relationships/hyperlink" Target="https://www.facebook.com/minnesotastatearchives/insights/"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facebook.com/minnesotastatearchives/photos/a.611370925544191.1073741828.610792712268679/1140386212642657/?type=3&amp;permPage=1"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06.jpeg"/><Relationship Id="rId5" Type="http://schemas.openxmlformats.org/officeDocument/2006/relationships/hyperlink" Target="https://www.facebook.com/minnesotastatearchives/photos/a.611370925544191.1073741828.610792712268679/1135317939816151/?type=3&amp;theater" TargetMode="External"/><Relationship Id="rId4" Type="http://schemas.openxmlformats.org/officeDocument/2006/relationships/image" Target="../media/image105.jpeg"/></Relationships>
</file>

<file path=ppt/slides/_rels/slide55.xml.rels><?xml version="1.0" encoding="UTF-8" standalone="yes"?>
<Relationships xmlns="http://schemas.openxmlformats.org/package/2006/relationships"><Relationship Id="rId3" Type="http://schemas.openxmlformats.org/officeDocument/2006/relationships/hyperlink" Target="www.facebook.com/minnesotastatearchives"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 Id="rId5" Type="http://schemas.openxmlformats.org/officeDocument/2006/relationships/hyperlink" Target="mailto:anjanette.schussler@mnhs.org" TargetMode="External"/><Relationship Id="rId4" Type="http://schemas.openxmlformats.org/officeDocument/2006/relationships/hyperlink" Target="mailto:sarah.barsness@mnhs.or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e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0.jpg"/><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45.xml"/></Relationships>
</file>

<file path=ppt/slides/_rels/slide7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45.xml"/></Relationships>
</file>

<file path=ppt/slides/_rels/slide73.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jpg"/><Relationship Id="rId1" Type="http://schemas.openxmlformats.org/officeDocument/2006/relationships/slideLayout" Target="../slideLayouts/slideLayout45.xml"/></Relationships>
</file>

<file path=ppt/slides/_rels/slide7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jpg"/><Relationship Id="rId1" Type="http://schemas.openxmlformats.org/officeDocument/2006/relationships/slideLayout" Target="../slideLayouts/slideLayout45.xml"/></Relationships>
</file>

<file path=ppt/slides/_rels/slide7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45.xml"/></Relationships>
</file>

<file path=ppt/slides/_rels/slide7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jp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45.xml"/><Relationship Id="rId4" Type="http://schemas.openxmlformats.org/officeDocument/2006/relationships/image" Target="../media/image132.jpg"/></Relationships>
</file>

<file path=ppt/slides/_rels/slide7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jpeg"/><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5.png"/><Relationship Id="rId1" Type="http://schemas.openxmlformats.org/officeDocument/2006/relationships/slideLayout" Target="../slideLayouts/slideLayout45.xml"/><Relationship Id="rId4" Type="http://schemas.openxmlformats.org/officeDocument/2006/relationships/image" Target="../media/image137.png"/></Relationships>
</file>

<file path=ppt/slides/_rels/slide8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45.xml"/></Relationships>
</file>

<file path=ppt/slides/_rels/slide81.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40.png"/><Relationship Id="rId1" Type="http://schemas.openxmlformats.org/officeDocument/2006/relationships/slideLayout" Target="../slideLayouts/slideLayout45.xml"/><Relationship Id="rId4" Type="http://schemas.openxmlformats.org/officeDocument/2006/relationships/image" Target="../media/image142.jpg"/></Relationships>
</file>

<file path=ppt/slides/_rels/slide82.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jpg"/><Relationship Id="rId1" Type="http://schemas.openxmlformats.org/officeDocument/2006/relationships/slideLayout" Target="../slideLayouts/slideLayout45.xml"/></Relationships>
</file>

<file path=ppt/slides/_rels/slide8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g"/><Relationship Id="rId1" Type="http://schemas.openxmlformats.org/officeDocument/2006/relationships/slideLayout" Target="../slideLayouts/slideLayout45.xml"/><Relationship Id="rId4" Type="http://schemas.openxmlformats.org/officeDocument/2006/relationships/image" Target="../media/image147.jpeg"/></Relationships>
</file>

<file path=ppt/slides/_rels/slide84.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48.jpg"/><Relationship Id="rId1" Type="http://schemas.openxmlformats.org/officeDocument/2006/relationships/slideLayout" Target="../slideLayouts/slideLayout45.xml"/><Relationship Id="rId4" Type="http://schemas.openxmlformats.org/officeDocument/2006/relationships/image" Target="../media/image150.jpg"/></Relationships>
</file>

<file path=ppt/slides/_rels/slide85.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45.xml"/><Relationship Id="rId5" Type="http://schemas.openxmlformats.org/officeDocument/2006/relationships/image" Target="../media/image154.jpg"/><Relationship Id="rId4" Type="http://schemas.openxmlformats.org/officeDocument/2006/relationships/image" Target="../media/image153.jpg"/></Relationships>
</file>

<file path=ppt/slides/_rels/slide86.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eg"/><Relationship Id="rId1" Type="http://schemas.openxmlformats.org/officeDocument/2006/relationships/slideLayout" Target="../slideLayouts/slideLayout45.xml"/><Relationship Id="rId5" Type="http://schemas.openxmlformats.org/officeDocument/2006/relationships/image" Target="../media/image158.jpeg"/><Relationship Id="rId4" Type="http://schemas.openxmlformats.org/officeDocument/2006/relationships/image" Target="../media/image157.jpeg"/></Relationships>
</file>

<file path=ppt/slides/_rels/slide87.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9.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44.xml"/></Relationships>
</file>

<file path=ppt/slides/_rels/slide9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44.xml"/><Relationship Id="rId4" Type="http://schemas.openxmlformats.org/officeDocument/2006/relationships/image" Target="../media/image163.png"/></Relationships>
</file>

<file path=ppt/slides/_rels/slide9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44.xml"/></Relationships>
</file>

<file path=ppt/slides/_rels/slide9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44.xml"/></Relationships>
</file>

<file path=ppt/slides/_rels/slide9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44.xml"/></Relationships>
</file>

<file path=ppt/slides/_rels/slide94.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46.xml"/></Relationships>
</file>

<file path=ppt/slides/_rels/slide95.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46.xml"/></Relationships>
</file>

<file path=ppt/slides/_rels/slide96.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45.xml"/></Relationships>
</file>

<file path=ppt/slides/_rels/slide9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45.xml"/><Relationship Id="rId4" Type="http://schemas.openxmlformats.org/officeDocument/2006/relationships/image" Target="../media/image173.png"/></Relationships>
</file>

<file path=ppt/slides/_rels/slide98.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image" Target="../media/image174.jpg"/><Relationship Id="rId1" Type="http://schemas.openxmlformats.org/officeDocument/2006/relationships/slideLayout" Target="../slideLayouts/slideLayout45.xml"/></Relationships>
</file>

<file path=ppt/slides/_rels/slide9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44.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10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44.xml"/></Relationships>
</file>

<file path=ppt/slides/_rels/slide101.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44.xml"/></Relationships>
</file>

<file path=ppt/slides/_rels/slide10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39.xml"/><Relationship Id="rId4" Type="http://schemas.openxmlformats.org/officeDocument/2006/relationships/image" Target="../media/image185.png"/></Relationships>
</file>

<file path=ppt/slides/_rels/slide10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39.xml"/><Relationship Id="rId4" Type="http://schemas.openxmlformats.org/officeDocument/2006/relationships/image" Target="../media/image185.png"/></Relationships>
</file>

<file path=ppt/slides/_rels/slide10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9.xml"/></Relationships>
</file>

<file path=ppt/slides/_rels/slide105.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3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10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1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5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2.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52.xml"/></Relationships>
</file>

<file path=ppt/slides/_rels/slide113.xml.rels><?xml version="1.0" encoding="UTF-8" standalone="yes"?>
<Relationships xmlns="http://schemas.openxmlformats.org/package/2006/relationships"><Relationship Id="rId2" Type="http://schemas.openxmlformats.org/officeDocument/2006/relationships/image" Target="../media/image192.jpg"/><Relationship Id="rId1" Type="http://schemas.openxmlformats.org/officeDocument/2006/relationships/slideLayout" Target="../slideLayouts/slideLayout52.xml"/></Relationships>
</file>

<file path=ppt/slides/_rels/slide11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4.xml"/><Relationship Id="rId1" Type="http://schemas.openxmlformats.org/officeDocument/2006/relationships/slideLayout" Target="../slideLayouts/slideLayout50.xml"/></Relationships>
</file>

<file path=ppt/slides/_rels/slide11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0.xml"/></Relationships>
</file>

<file path=ppt/slides/_rels/slide11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19.xml.rels><?xml version="1.0" encoding="UTF-8" standalone="yes"?>
<Relationships xmlns="http://schemas.openxmlformats.org/package/2006/relationships"><Relationship Id="rId2" Type="http://schemas.openxmlformats.org/officeDocument/2006/relationships/image" Target="../media/image196.jpg"/><Relationship Id="rId1" Type="http://schemas.openxmlformats.org/officeDocument/2006/relationships/slideLayout" Target="../slideLayouts/slideLayout52.xml"/></Relationships>
</file>

<file path=ppt/slides/_rels/slide120.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2.xml"/></Relationships>
</file>

<file path=ppt/slides/_rels/slide121.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50.xml"/></Relationships>
</file>

<file path=ppt/slides/_rels/slide122.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52.xml"/></Relationships>
</file>

<file path=ppt/slides/_rels/slide12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9.xml"/><Relationship Id="rId1" Type="http://schemas.openxmlformats.org/officeDocument/2006/relationships/slideLayout" Target="../slideLayouts/slideLayout50.xml"/></Relationships>
</file>

<file path=ppt/slides/_rels/slide124.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0.xml"/></Relationships>
</file>

<file path=ppt/slides/_rels/slide12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22.xml"/><Relationship Id="rId1" Type="http://schemas.openxmlformats.org/officeDocument/2006/relationships/slideLayout" Target="../slideLayouts/slideLayout52.xml"/><Relationship Id="rId4" Type="http://schemas.openxmlformats.org/officeDocument/2006/relationships/image" Target="../media/image203.png"/></Relationships>
</file>

<file path=ppt/slides/_rels/slide127.xml.rels><?xml version="1.0" encoding="UTF-8" standalone="yes"?>
<Relationships xmlns="http://schemas.openxmlformats.org/package/2006/relationships"><Relationship Id="rId3" Type="http://schemas.openxmlformats.org/officeDocument/2006/relationships/hyperlink" Target="mailto:daardi.sizemore@mnsu.edu" TargetMode="External"/><Relationship Id="rId2" Type="http://schemas.openxmlformats.org/officeDocument/2006/relationships/notesSlide" Target="../notesSlides/notesSlide23.xml"/><Relationship Id="rId1" Type="http://schemas.openxmlformats.org/officeDocument/2006/relationships/slideLayout" Target="../slideLayouts/slideLayout50.xml"/><Relationship Id="rId5" Type="http://schemas.openxmlformats.org/officeDocument/2006/relationships/hyperlink" Target="http://lib.mnsu.edu/archives/diglib/intro.html" TargetMode="External"/><Relationship Id="rId4" Type="http://schemas.openxmlformats.org/officeDocument/2006/relationships/hyperlink" Target="mailto:heidi.southworth@mnsu.edu"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130.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09.png"/><Relationship Id="rId2" Type="http://schemas.openxmlformats.org/officeDocument/2006/relationships/hyperlink" Target="http://chroniclingamerica.loc.gov/" TargetMode="External"/><Relationship Id="rId1" Type="http://schemas.openxmlformats.org/officeDocument/2006/relationships/slideLayout" Target="../slideLayouts/slideLayout23.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13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newspapers.mnhs.org/" TargetMode="External"/><Relationship Id="rId1" Type="http://schemas.openxmlformats.org/officeDocument/2006/relationships/slideLayout" Target="../slideLayouts/slideLayout23.xml"/></Relationships>
</file>

<file path=ppt/slides/_rels/slide132.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3.xml"/></Relationships>
</file>

<file path=ppt/slides/_rels/slide133.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8" Type="http://schemas.openxmlformats.org/officeDocument/2006/relationships/hyperlink" Target="http://discussions.mnhs.org/collections/2015/09/beaded-belt/" TargetMode="External"/><Relationship Id="rId13" Type="http://schemas.openxmlformats.org/officeDocument/2006/relationships/hyperlink" Target="http://discussions.mnhs.org/collections/2010/12/trim-twist-the-executive-exerciser/" TargetMode="External"/><Relationship Id="rId3" Type="http://schemas.openxmlformats.org/officeDocument/2006/relationships/hyperlink" Target="http://discussions.mnhs.org/collections/2014/03/minnesota-model-a-sewing-machine/" TargetMode="External"/><Relationship Id="rId7" Type="http://schemas.openxmlformats.org/officeDocument/2006/relationships/hyperlink" Target="http://discussions.mnhs.org/collections/2008/03/fergus-falls-state-hospital-papers/" TargetMode="External"/><Relationship Id="rId12" Type="http://schemas.openxmlformats.org/officeDocument/2006/relationships/hyperlink" Target="http://discussions.mnhs.org/collections/2011/06/badge-worn-by-james-arness-as-marshal-matt-dillon-in-gunsmoke/" TargetMode="External"/><Relationship Id="rId2" Type="http://schemas.openxmlformats.org/officeDocument/2006/relationships/hyperlink" Target="http://discussions.mnhs.org/collections/" TargetMode="External"/><Relationship Id="rId1" Type="http://schemas.openxmlformats.org/officeDocument/2006/relationships/slideLayout" Target="../slideLayouts/slideLayout24.xml"/><Relationship Id="rId6" Type="http://schemas.openxmlformats.org/officeDocument/2006/relationships/hyperlink" Target="http://discussions.mnhs.org/collections/2008/09/marschner-map-of-original-vegetation/" TargetMode="External"/><Relationship Id="rId11" Type="http://schemas.openxmlformats.org/officeDocument/2006/relationships/hyperlink" Target="http://discussions.mnhs.org/collections/2014/12/ojibwe-beaded-bag/" TargetMode="External"/><Relationship Id="rId5" Type="http://schemas.openxmlformats.org/officeDocument/2006/relationships/hyperlink" Target="http://discussions.mnhs.org/collections/2009/09/images-of-the-edmund-fitzgerald/" TargetMode="External"/><Relationship Id="rId10" Type="http://schemas.openxmlformats.org/officeDocument/2006/relationships/hyperlink" Target="http://discussions.mnhs.org/collections/2012/02/foley-cookie-dropper/" TargetMode="External"/><Relationship Id="rId4" Type="http://schemas.openxmlformats.org/officeDocument/2006/relationships/hyperlink" Target="http://discussions.mnhs.org/collections/2010/11/3-merry-widows-tin/" TargetMode="External"/><Relationship Id="rId9" Type="http://schemas.openxmlformats.org/officeDocument/2006/relationships/hyperlink" Target="http://discussions.mnhs.org/collections/2010/08/minnesota-state-fair-in-archival-film-footage-2/" TargetMode="External"/><Relationship Id="rId14" Type="http://schemas.openxmlformats.org/officeDocument/2006/relationships/hyperlink" Target="http://discussions.mnhs.org/collections/2015/08/native-american-artist-in-residence-program-highlights/"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3.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24.xml"/></Relationships>
</file>

<file path=ppt/slides/_rels/slide145.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Minnesota Archives Symposium</a:t>
            </a:r>
            <a:endParaRPr lang="en-US" dirty="0"/>
          </a:p>
        </p:txBody>
      </p:sp>
      <p:sp>
        <p:nvSpPr>
          <p:cNvPr id="3" name="Subtitle 2"/>
          <p:cNvSpPr>
            <a:spLocks noGrp="1"/>
          </p:cNvSpPr>
          <p:nvPr>
            <p:ph type="subTitle" idx="1"/>
          </p:nvPr>
        </p:nvSpPr>
        <p:spPr>
          <a:xfrm>
            <a:off x="1051560" y="4619952"/>
            <a:ext cx="8438046" cy="1069848"/>
          </a:xfrm>
        </p:spPr>
        <p:txBody>
          <a:bodyPr/>
          <a:lstStyle/>
          <a:p>
            <a:r>
              <a:rPr lang="en-US" dirty="0" smtClean="0"/>
              <a:t>Bridging the Gap Between our Digital and Physical Collections</a:t>
            </a:r>
            <a:endParaRPr lang="en-US" dirty="0"/>
          </a:p>
        </p:txBody>
      </p:sp>
      <p:sp>
        <p:nvSpPr>
          <p:cNvPr id="4" name="TextBox 3"/>
          <p:cNvSpPr txBox="1"/>
          <p:nvPr/>
        </p:nvSpPr>
        <p:spPr>
          <a:xfrm>
            <a:off x="9787809" y="4389120"/>
            <a:ext cx="942392" cy="461665"/>
          </a:xfrm>
          <a:prstGeom prst="rect">
            <a:avLst/>
          </a:prstGeom>
          <a:noFill/>
        </p:spPr>
        <p:txBody>
          <a:bodyPr wrap="square" rtlCol="0">
            <a:spAutoFit/>
          </a:bodyPr>
          <a:lstStyle/>
          <a:p>
            <a:r>
              <a:rPr lang="en-US" sz="2400" dirty="0" smtClean="0"/>
              <a:t>2015</a:t>
            </a:r>
            <a:endParaRPr lang="en-US" sz="2400" dirty="0"/>
          </a:p>
        </p:txBody>
      </p:sp>
    </p:spTree>
    <p:extLst>
      <p:ext uri="{BB962C8B-B14F-4D97-AF65-F5344CB8AC3E}">
        <p14:creationId xmlns:p14="http://schemas.microsoft.com/office/powerpoint/2010/main" val="7957757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dirty="0" smtClean="0"/>
              <a:t>Welcome</a:t>
            </a:r>
            <a:endParaRPr lang="en-US" sz="9600" dirty="0"/>
          </a:p>
        </p:txBody>
      </p:sp>
      <p:sp>
        <p:nvSpPr>
          <p:cNvPr id="3" name="Content Placeholder 2"/>
          <p:cNvSpPr>
            <a:spLocks noGrp="1"/>
          </p:cNvSpPr>
          <p:nvPr>
            <p:ph idx="1"/>
          </p:nvPr>
        </p:nvSpPr>
        <p:spPr/>
        <p:txBody>
          <a:bodyPr>
            <a:normAutofit/>
          </a:bodyPr>
          <a:lstStyle/>
          <a:p>
            <a:r>
              <a:rPr lang="en-US" sz="3600" u="sng" dirty="0" smtClean="0">
                <a:latin typeface="High Tower Text" panose="02040502050506030303" pitchFamily="18" charset="0"/>
              </a:rPr>
              <a:t> 11:45am – 12:45pm: Optional Tour </a:t>
            </a:r>
            <a:r>
              <a:rPr lang="en-US" sz="3600" dirty="0" smtClean="0">
                <a:latin typeface="High Tower Text" panose="02040502050506030303" pitchFamily="18" charset="0"/>
              </a:rPr>
              <a:t>(Library, Archives, and Artifacts) – led by Lori Williamson, MNHS Collections</a:t>
            </a:r>
          </a:p>
          <a:p>
            <a:r>
              <a:rPr lang="en-US" sz="3600" u="sng" dirty="0" smtClean="0">
                <a:latin typeface="High Tower Text" panose="02040502050506030303" pitchFamily="18" charset="0"/>
              </a:rPr>
              <a:t> 12:45 – 1:00 pm: Pre-Symposium Coffee and Mingle Break</a:t>
            </a:r>
            <a:r>
              <a:rPr lang="en-US" sz="3600" dirty="0" smtClean="0">
                <a:latin typeface="High Tower Text" panose="02040502050506030303" pitchFamily="18" charset="0"/>
              </a:rPr>
              <a:t>, sponsored by the Midwest Arts Conservation Center</a:t>
            </a:r>
            <a:endParaRPr lang="en-US" sz="3600" dirty="0">
              <a:latin typeface="High Tower Text" panose="02040502050506030303" pitchFamily="18" charset="0"/>
            </a:endParaRPr>
          </a:p>
        </p:txBody>
      </p:sp>
    </p:spTree>
    <p:extLst>
      <p:ext uri="{BB962C8B-B14F-4D97-AF65-F5344CB8AC3E}">
        <p14:creationId xmlns:p14="http://schemas.microsoft.com/office/powerpoint/2010/main" val="2680629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6407" y="1376237"/>
            <a:ext cx="10954139" cy="3035808"/>
          </a:xfrm>
        </p:spPr>
        <p:txBody>
          <a:bodyPr/>
          <a:lstStyle/>
          <a:p>
            <a:r>
              <a:rPr lang="en-US" sz="6800" dirty="0"/>
              <a:t>Welcome to the </a:t>
            </a:r>
            <a:br>
              <a:rPr lang="en-US" sz="6800" dirty="0"/>
            </a:br>
            <a:r>
              <a:rPr lang="en-US" sz="6800" dirty="0" smtClean="0"/>
              <a:t>4</a:t>
            </a:r>
            <a:r>
              <a:rPr lang="en-US" sz="6800" baseline="30000" dirty="0" smtClean="0"/>
              <a:t>th</a:t>
            </a:r>
            <a:r>
              <a:rPr lang="en-US" sz="6800" dirty="0" smtClean="0"/>
              <a:t> annual </a:t>
            </a:r>
            <a:r>
              <a:rPr lang="en-US" sz="6800" dirty="0"/>
              <a:t>Minnesota Archives Symposium</a:t>
            </a:r>
          </a:p>
        </p:txBody>
      </p:sp>
      <p:sp>
        <p:nvSpPr>
          <p:cNvPr id="3" name="Subtitle 2"/>
          <p:cNvSpPr>
            <a:spLocks noGrp="1"/>
          </p:cNvSpPr>
          <p:nvPr>
            <p:ph type="subTitle" idx="1"/>
          </p:nvPr>
        </p:nvSpPr>
        <p:spPr>
          <a:xfrm>
            <a:off x="9784640" y="4440038"/>
            <a:ext cx="880250" cy="388153"/>
          </a:xfrm>
        </p:spPr>
        <p:txBody>
          <a:bodyPr>
            <a:normAutofit lnSpcReduction="10000"/>
          </a:bodyPr>
          <a:lstStyle/>
          <a:p>
            <a:r>
              <a:rPr lang="en-US" dirty="0" smtClean="0"/>
              <a:t>2015</a:t>
            </a:r>
            <a:endParaRPr lang="en-US" dirty="0"/>
          </a:p>
        </p:txBody>
      </p:sp>
    </p:spTree>
    <p:extLst>
      <p:ext uri="{BB962C8B-B14F-4D97-AF65-F5344CB8AC3E}">
        <p14:creationId xmlns:p14="http://schemas.microsoft.com/office/powerpoint/2010/main" val="2640189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one</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u="sng" dirty="0" smtClean="0">
                <a:latin typeface="High Tower Text" panose="02040502050506030303" pitchFamily="18" charset="0"/>
              </a:rPr>
              <a:t>Looking at the collection from all angles: Interactive representations of collection objects at the UW- Stout</a:t>
            </a:r>
          </a:p>
          <a:p>
            <a:pPr marL="0" indent="0" algn="ctr">
              <a:buNone/>
            </a:pPr>
            <a:endParaRPr lang="en-US" sz="3600" u="sng" dirty="0" smtClean="0">
              <a:latin typeface="High Tower Text" panose="02040502050506030303" pitchFamily="18" charset="0"/>
            </a:endParaRPr>
          </a:p>
          <a:p>
            <a:r>
              <a:rPr lang="en-US" sz="3600" dirty="0" smtClean="0">
                <a:latin typeface="High Tower Text" panose="02040502050506030303" pitchFamily="18" charset="0"/>
              </a:rPr>
              <a:t>Presenter: Heather </a:t>
            </a:r>
            <a:r>
              <a:rPr lang="en-US" sz="3600" dirty="0" err="1" smtClean="0">
                <a:latin typeface="High Tower Text" panose="02040502050506030303" pitchFamily="18" charset="0"/>
              </a:rPr>
              <a:t>Stecklein</a:t>
            </a:r>
            <a:r>
              <a:rPr lang="en-US" sz="3600" dirty="0" smtClean="0">
                <a:latin typeface="High Tower Text" panose="02040502050506030303" pitchFamily="18" charset="0"/>
              </a:rPr>
              <a:t>, University of Wisconsin-Stout</a:t>
            </a:r>
            <a:endParaRPr lang="en-US" sz="3600" dirty="0">
              <a:latin typeface="High Tower Text" panose="02040502050506030303" pitchFamily="18" charset="0"/>
            </a:endParaRPr>
          </a:p>
        </p:txBody>
      </p:sp>
    </p:spTree>
    <p:extLst>
      <p:ext uri="{BB962C8B-B14F-4D97-AF65-F5344CB8AC3E}">
        <p14:creationId xmlns:p14="http://schemas.microsoft.com/office/powerpoint/2010/main" val="2362668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7" name="Picture 2" descr="tower BG"/>
          <p:cNvPicPr>
            <a:picLocks noChangeAspect="1" noChangeArrowheads="1"/>
          </p:cNvPicPr>
          <p:nvPr/>
        </p:nvPicPr>
        <p:blipFill rotWithShape="1">
          <a:blip r:embed="rId2"/>
          <a:srcRect l="1" t="27919" r="14" b="32"/>
          <a:stretch/>
        </p:blipFill>
        <p:spPr bwMode="auto">
          <a:xfrm>
            <a:off x="381000" y="381000"/>
            <a:ext cx="11430000" cy="609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ontent Placeholder 2"/>
          <p:cNvSpPr txBox="1">
            <a:spLocks/>
          </p:cNvSpPr>
          <p:nvPr/>
        </p:nvSpPr>
        <p:spPr bwMode="auto">
          <a:xfrm>
            <a:off x="4876800" y="609600"/>
            <a:ext cx="6302188" cy="11518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20000"/>
              </a:spcBef>
              <a:spcAft>
                <a:spcPct val="0"/>
              </a:spcAft>
              <a:buFont typeface="Arial" pitchFamily="-111" charset="0"/>
              <a:buNone/>
              <a:defRPr/>
            </a:pPr>
            <a:r>
              <a:rPr lang="en-US" sz="4000" dirty="0" smtClean="0">
                <a:solidFill>
                  <a:srgbClr val="1F497D">
                    <a:lumMod val="75000"/>
                  </a:srgbClr>
                </a:solidFill>
                <a:latin typeface="Rockwell" panose="02060603020205020403" pitchFamily="18" charset="0"/>
                <a:ea typeface="ＭＳ Ｐゴシック" pitchFamily="-111" charset="-128"/>
                <a:cs typeface="ＭＳ Ｐゴシック" pitchFamily="-111" charset="-128"/>
              </a:rPr>
              <a:t>Looking at the Collection from All Angles:</a:t>
            </a:r>
            <a:br>
              <a:rPr lang="en-US" sz="4000" dirty="0" smtClean="0">
                <a:solidFill>
                  <a:srgbClr val="1F497D">
                    <a:lumMod val="75000"/>
                  </a:srgbClr>
                </a:solidFill>
                <a:latin typeface="Rockwell" panose="02060603020205020403" pitchFamily="18" charset="0"/>
                <a:ea typeface="ＭＳ Ｐゴシック" pitchFamily="-111" charset="-128"/>
                <a:cs typeface="ＭＳ Ｐゴシック" pitchFamily="-111" charset="-128"/>
              </a:rPr>
            </a:br>
            <a:endParaRPr lang="en-US" sz="4000" dirty="0" smtClean="0">
              <a:solidFill>
                <a:srgbClr val="1F497D">
                  <a:lumMod val="75000"/>
                </a:srgbClr>
              </a:solidFill>
              <a:latin typeface="Rockwell" panose="02060603020205020403" pitchFamily="18" charset="0"/>
              <a:ea typeface="ＭＳ Ｐゴシック" pitchFamily="-111" charset="-128"/>
              <a:cs typeface="ＭＳ Ｐゴシック" pitchFamily="-111" charset="-128"/>
            </a:endParaRPr>
          </a:p>
          <a:p>
            <a:pPr algn="ctr" eaLnBrk="0" fontAlgn="base" hangingPunct="0">
              <a:spcBef>
                <a:spcPct val="20000"/>
              </a:spcBef>
              <a:spcAft>
                <a:spcPct val="0"/>
              </a:spcAft>
              <a:buFont typeface="Arial" pitchFamily="-111" charset="0"/>
              <a:buNone/>
              <a:defRPr/>
            </a:pPr>
            <a:r>
              <a:rPr lang="en-US" sz="4000" dirty="0" smtClean="0">
                <a:solidFill>
                  <a:srgbClr val="1F497D">
                    <a:lumMod val="75000"/>
                  </a:srgbClr>
                </a:solidFill>
                <a:latin typeface="Rockwell" panose="02060603020205020403" pitchFamily="18" charset="0"/>
                <a:ea typeface="ＭＳ Ｐゴシック" pitchFamily="-111" charset="-128"/>
                <a:cs typeface="ＭＳ Ｐゴシック" pitchFamily="-111" charset="-128"/>
              </a:rPr>
              <a:t>Interactive Representations of Collection Objects at the UW-Stout</a:t>
            </a:r>
            <a:endParaRPr lang="en-US" dirty="0" smtClean="0">
              <a:solidFill>
                <a:srgbClr val="1F497D">
                  <a:lumMod val="75000"/>
                </a:srgbClr>
              </a:solidFill>
              <a:latin typeface="Elephant" pitchFamily="18" charset="0"/>
              <a:ea typeface="ＭＳ Ｐゴシック" pitchFamily="-111" charset="-128"/>
              <a:cs typeface="ＭＳ Ｐゴシック" pitchFamily="-111" charset="-128"/>
            </a:endParaRPr>
          </a:p>
          <a:p>
            <a:pPr algn="ctr" eaLnBrk="0" fontAlgn="base" hangingPunct="0">
              <a:spcBef>
                <a:spcPct val="20000"/>
              </a:spcBef>
              <a:spcAft>
                <a:spcPct val="0"/>
              </a:spcAft>
              <a:buFont typeface="Arial" pitchFamily="-111" charset="0"/>
              <a:buNone/>
              <a:defRPr/>
            </a:pPr>
            <a:endParaRPr lang="en-US" dirty="0" smtClean="0">
              <a:solidFill>
                <a:srgbClr val="1F497D">
                  <a:lumMod val="75000"/>
                </a:srgbClr>
              </a:solidFill>
              <a:latin typeface="Elephant" pitchFamily="18" charset="0"/>
              <a:ea typeface="ＭＳ Ｐゴシック" pitchFamily="-111" charset="-128"/>
              <a:cs typeface="ＭＳ Ｐゴシック" pitchFamily="-111" charset="-128"/>
            </a:endParaRPr>
          </a:p>
          <a:p>
            <a:pPr algn="ctr" eaLnBrk="0" fontAlgn="base" hangingPunct="0">
              <a:spcBef>
                <a:spcPct val="20000"/>
              </a:spcBef>
              <a:spcAft>
                <a:spcPct val="0"/>
              </a:spcAft>
              <a:buFont typeface="Arial" pitchFamily="-111" charset="0"/>
              <a:buNone/>
              <a:defRPr/>
            </a:pPr>
            <a:r>
              <a:rPr lang="en-US" sz="2800" dirty="0">
                <a:solidFill>
                  <a:srgbClr val="1F497D">
                    <a:lumMod val="75000"/>
                  </a:srgbClr>
                </a:solidFill>
                <a:latin typeface="Rockwell" panose="02060603020205020403" pitchFamily="18" charset="0"/>
                <a:ea typeface="ＭＳ Ｐゴシック" pitchFamily="-111" charset="-128"/>
                <a:cs typeface="ＭＳ Ｐゴシック" pitchFamily="-111" charset="-128"/>
              </a:rPr>
              <a:t>Heather Stecklein</a:t>
            </a:r>
          </a:p>
          <a:p>
            <a:pPr algn="ctr" eaLnBrk="0" fontAlgn="base" hangingPunct="0">
              <a:spcBef>
                <a:spcPct val="20000"/>
              </a:spcBef>
              <a:spcAft>
                <a:spcPct val="0"/>
              </a:spcAft>
              <a:buFont typeface="Arial" pitchFamily="-111" charset="0"/>
              <a:buNone/>
              <a:defRPr/>
            </a:pPr>
            <a:r>
              <a:rPr lang="en-US" sz="1600" dirty="0">
                <a:solidFill>
                  <a:srgbClr val="1F497D">
                    <a:lumMod val="75000"/>
                  </a:srgbClr>
                </a:solidFill>
                <a:latin typeface="Rockwell" panose="02060603020205020403" pitchFamily="18" charset="0"/>
                <a:ea typeface="ＭＳ Ｐゴシック" pitchFamily="-111" charset="-128"/>
                <a:cs typeface="ＭＳ Ｐゴシック" pitchFamily="-111" charset="-128"/>
              </a:rPr>
              <a:t>Archivist, UW-Stout Archives/Area Research Center</a:t>
            </a:r>
          </a:p>
          <a:p>
            <a:pPr algn="ctr" eaLnBrk="0" fontAlgn="base" hangingPunct="0">
              <a:spcBef>
                <a:spcPct val="20000"/>
              </a:spcBef>
              <a:spcAft>
                <a:spcPct val="0"/>
              </a:spcAft>
              <a:defRPr/>
            </a:pPr>
            <a:endParaRPr lang="en-US" dirty="0">
              <a:solidFill>
                <a:srgbClr val="1F497D">
                  <a:lumMod val="75000"/>
                </a:srgbClr>
              </a:solidFill>
              <a:latin typeface="Elephant" pitchFamily="18" charset="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26084502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8305800" y="259080"/>
            <a:ext cx="2895600" cy="1645920"/>
          </a:xfrm>
        </p:spPr>
        <p:txBody>
          <a:bodyPr>
            <a:noAutofit/>
          </a:bodyPr>
          <a:lstStyle/>
          <a:p>
            <a:pPr algn="ctr"/>
            <a:r>
              <a:rPr lang="en-US" sz="4800" b="1" dirty="0">
                <a:solidFill>
                  <a:schemeClr val="tx1"/>
                </a:solidFill>
              </a:rPr>
              <a:t>About Stout</a:t>
            </a:r>
          </a:p>
        </p:txBody>
      </p:sp>
      <p:sp>
        <p:nvSpPr>
          <p:cNvPr id="9" name="Content Placeholder 8"/>
          <p:cNvSpPr>
            <a:spLocks noGrp="1"/>
          </p:cNvSpPr>
          <p:nvPr>
            <p:ph type="body" sz="half" idx="2"/>
          </p:nvPr>
        </p:nvSpPr>
        <p:spPr>
          <a:xfrm>
            <a:off x="8343900" y="1752600"/>
            <a:ext cx="2819400" cy="3502152"/>
          </a:xfrm>
        </p:spPr>
        <p:txBody>
          <a:bodyPr>
            <a:noAutofit/>
          </a:bodyPr>
          <a:lstStyle/>
          <a:p>
            <a:pPr marL="45720" indent="0" algn="ctr">
              <a:buNone/>
            </a:pPr>
            <a:endParaRPr lang="en-US" sz="1600" dirty="0" smtClean="0"/>
          </a:p>
          <a:p>
            <a:pPr marL="45720" indent="0" algn="ctr">
              <a:buNone/>
            </a:pPr>
            <a:r>
              <a:rPr lang="en-US" sz="1600" dirty="0" smtClean="0">
                <a:latin typeface="Century Gothic" panose="020B0502020202020204" pitchFamily="34" charset="0"/>
              </a:rPr>
              <a:t>POLYTECHNIC </a:t>
            </a:r>
            <a:r>
              <a:rPr lang="en-US" sz="1600" dirty="0">
                <a:latin typeface="Century Gothic" panose="020B0502020202020204" pitchFamily="34" charset="0"/>
              </a:rPr>
              <a:t>UNIVERSITY </a:t>
            </a:r>
          </a:p>
          <a:p>
            <a:pPr marL="45720" indent="0" algn="ctr">
              <a:buNone/>
            </a:pPr>
            <a:endParaRPr lang="en-US" sz="1600" dirty="0"/>
          </a:p>
          <a:p>
            <a:pPr marL="45720" indent="0" algn="ctr">
              <a:buNone/>
            </a:pPr>
            <a:r>
              <a:rPr lang="en-US" sz="1600" u="sng" dirty="0">
                <a:latin typeface="Century Gothic" panose="020B0502020202020204" pitchFamily="34" charset="0"/>
              </a:rPr>
              <a:t>SPECIALIZED PROGRAMS </a:t>
            </a:r>
          </a:p>
          <a:p>
            <a:pPr marL="45720" indent="0" algn="ctr">
              <a:buNone/>
            </a:pPr>
            <a:r>
              <a:rPr lang="en-US" sz="1600" dirty="0">
                <a:latin typeface="Century Gothic" panose="020B0502020202020204" pitchFamily="34" charset="0"/>
              </a:rPr>
              <a:t>Apparel Design </a:t>
            </a:r>
          </a:p>
          <a:p>
            <a:pPr marL="45720" indent="0" algn="ctr">
              <a:buNone/>
            </a:pPr>
            <a:r>
              <a:rPr lang="en-US" sz="1600" dirty="0">
                <a:latin typeface="Century Gothic" panose="020B0502020202020204" pitchFamily="34" charset="0"/>
              </a:rPr>
              <a:t>Plastics Engineering </a:t>
            </a:r>
          </a:p>
          <a:p>
            <a:pPr marL="45720" indent="0" algn="ctr">
              <a:buNone/>
            </a:pPr>
            <a:r>
              <a:rPr lang="en-US" sz="1600" dirty="0">
                <a:latin typeface="Century Gothic" panose="020B0502020202020204" pitchFamily="34" charset="0"/>
              </a:rPr>
              <a:t>Game Design </a:t>
            </a:r>
          </a:p>
          <a:p>
            <a:pPr marL="45720" indent="0" algn="ctr">
              <a:buNone/>
            </a:pPr>
            <a:r>
              <a:rPr lang="en-US" sz="1600" dirty="0">
                <a:latin typeface="Century Gothic" panose="020B0502020202020204" pitchFamily="34" charset="0"/>
              </a:rPr>
              <a:t>Vocational Rehabilitation</a:t>
            </a:r>
          </a:p>
          <a:p>
            <a:pPr marL="45720" indent="0" algn="ctr">
              <a:buNone/>
            </a:pPr>
            <a:endParaRPr lang="en-US" sz="1600" dirty="0">
              <a:latin typeface="Century Gothic" panose="020B0502020202020204" pitchFamily="34" charset="0"/>
            </a:endParaRPr>
          </a:p>
          <a:p>
            <a:pPr marL="45720" indent="0" algn="ctr">
              <a:buNone/>
            </a:pPr>
            <a:r>
              <a:rPr lang="en-US" sz="1600" u="sng" dirty="0">
                <a:latin typeface="Century Gothic" panose="020B0502020202020204" pitchFamily="34" charset="0"/>
              </a:rPr>
              <a:t>UNIVERSITY ARCHIVES </a:t>
            </a:r>
          </a:p>
          <a:p>
            <a:pPr marL="45720" indent="0" algn="ctr">
              <a:buNone/>
            </a:pPr>
            <a:r>
              <a:rPr lang="en-US" sz="1600" dirty="0">
                <a:latin typeface="Century Gothic" panose="020B0502020202020204" pitchFamily="34" charset="0"/>
              </a:rPr>
              <a:t>Collections date back to the 1890s</a:t>
            </a:r>
          </a:p>
          <a:p>
            <a:pPr marL="45720" indent="0" algn="ctr">
              <a:buNone/>
            </a:pPr>
            <a:r>
              <a:rPr lang="en-US" sz="1600" dirty="0">
                <a:latin typeface="Century Gothic" panose="020B0502020202020204" pitchFamily="34" charset="0"/>
              </a:rPr>
              <a:t>Located in the University Library</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096" y="259080"/>
            <a:ext cx="7840418" cy="62726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5146092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10058400" cy="1371600"/>
          </a:xfrm>
        </p:spPr>
        <p:txBody>
          <a:bodyPr/>
          <a:lstStyle/>
          <a:p>
            <a:r>
              <a:rPr lang="en-US" dirty="0" smtClean="0"/>
              <a:t>The Area Research Center</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986" y="1348409"/>
            <a:ext cx="4463328" cy="5611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4400" y="1491186"/>
            <a:ext cx="3238501" cy="51721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1491186"/>
            <a:ext cx="3057525" cy="4615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8352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92694"/>
            <a:ext cx="12192000" cy="914400"/>
          </a:xfrm>
        </p:spPr>
        <p:txBody>
          <a:bodyPr>
            <a:normAutofit/>
          </a:bodyPr>
          <a:lstStyle/>
          <a:p>
            <a:r>
              <a:rPr lang="en-US" sz="4000" dirty="0" smtClean="0"/>
              <a:t>How do we engage our unconventional students?</a:t>
            </a:r>
            <a:endParaRPr lang="en-US" sz="4000"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t="19597" b="19597"/>
          <a:stretch>
            <a:fillRect/>
          </a:stretch>
        </p:blipFill>
        <p:spPr>
          <a:xfrm>
            <a:off x="0" y="0"/>
            <a:ext cx="11293475" cy="5129213"/>
          </a:xfrm>
        </p:spPr>
      </p:pic>
      <p:sp>
        <p:nvSpPr>
          <p:cNvPr id="7" name="Rectangle 6"/>
          <p:cNvSpPr/>
          <p:nvPr/>
        </p:nvSpPr>
        <p:spPr>
          <a:xfrm>
            <a:off x="9202838" y="13447"/>
            <a:ext cx="2090637" cy="246221"/>
          </a:xfrm>
          <a:prstGeom prst="rect">
            <a:avLst/>
          </a:prstGeom>
        </p:spPr>
        <p:txBody>
          <a:bodyPr wrap="none">
            <a:spAutoFit/>
          </a:bodyPr>
          <a:lstStyle/>
          <a:p>
            <a:pPr algn="ctr" fontAlgn="base">
              <a:spcBef>
                <a:spcPct val="0"/>
              </a:spcBef>
              <a:spcAft>
                <a:spcPct val="0"/>
              </a:spcAft>
            </a:pPr>
            <a:r>
              <a:rPr lang="en-US" sz="1000" dirty="0" smtClean="0">
                <a:solidFill>
                  <a:prstClr val="white">
                    <a:lumMod val="95000"/>
                  </a:prstClr>
                </a:solidFill>
                <a:latin typeface="Century Gothic" panose="020B0502020202020204" pitchFamily="34" charset="0"/>
              </a:rPr>
              <a:t>Applied Arts Building, UW-Stout</a:t>
            </a:r>
            <a:endParaRPr lang="en-US" sz="1000" dirty="0">
              <a:solidFill>
                <a:prstClr val="white">
                  <a:lumMod val="95000"/>
                </a:prstClr>
              </a:solidFill>
              <a:latin typeface="Century Gothic" panose="020B0502020202020204" pitchFamily="34" charset="0"/>
            </a:endParaRPr>
          </a:p>
        </p:txBody>
      </p:sp>
    </p:spTree>
    <p:extLst>
      <p:ext uri="{BB962C8B-B14F-4D97-AF65-F5344CB8AC3E}">
        <p14:creationId xmlns:p14="http://schemas.microsoft.com/office/powerpoint/2010/main" val="4293025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3525" r="2506"/>
          <a:stretch/>
        </p:blipFill>
        <p:spPr>
          <a:xfrm rot="5400000">
            <a:off x="98963" y="1482205"/>
            <a:ext cx="5105400" cy="45413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Text Placeholder 8"/>
          <p:cNvSpPr>
            <a:spLocks noGrp="1"/>
          </p:cNvSpPr>
          <p:nvPr>
            <p:ph type="body" sz="half" idx="2"/>
          </p:nvPr>
        </p:nvSpPr>
        <p:spPr>
          <a:xfrm>
            <a:off x="5383977" y="1800018"/>
            <a:ext cx="5029200" cy="3810001"/>
          </a:xfrm>
        </p:spPr>
        <p:txBody>
          <a:bodyPr>
            <a:normAutofit fontScale="92500" lnSpcReduction="10000"/>
          </a:bodyPr>
          <a:lstStyle/>
          <a:p>
            <a:r>
              <a:rPr lang="en-US" sz="3600" b="1" u="sng" dirty="0" smtClean="0"/>
              <a:t>Collaborate</a:t>
            </a:r>
            <a:r>
              <a:rPr lang="en-US" sz="3600" dirty="0" smtClean="0"/>
              <a:t> with faculty and students</a:t>
            </a:r>
          </a:p>
          <a:p>
            <a:endParaRPr lang="en-US" sz="3600" dirty="0" smtClean="0"/>
          </a:p>
          <a:p>
            <a:r>
              <a:rPr lang="en-US" sz="3600" b="1" u="sng" dirty="0" smtClean="0"/>
              <a:t>Facilitate</a:t>
            </a:r>
            <a:r>
              <a:rPr lang="en-US" sz="3600" dirty="0" smtClean="0"/>
              <a:t> applied learning projects relevant to their fields</a:t>
            </a:r>
          </a:p>
          <a:p>
            <a:endParaRPr lang="en-US" sz="2800" dirty="0"/>
          </a:p>
          <a:p>
            <a:endParaRPr lang="en-US" dirty="0"/>
          </a:p>
        </p:txBody>
      </p:sp>
      <p:sp>
        <p:nvSpPr>
          <p:cNvPr id="10" name="Rectangle 9"/>
          <p:cNvSpPr/>
          <p:nvPr/>
        </p:nvSpPr>
        <p:spPr>
          <a:xfrm>
            <a:off x="-91538" y="-33991"/>
            <a:ext cx="11369138" cy="1077218"/>
          </a:xfrm>
          <a:prstGeom prst="rect">
            <a:avLst/>
          </a:prstGeom>
        </p:spPr>
        <p:txBody>
          <a:bodyPr wrap="square">
            <a:spAutoFit/>
          </a:bodyPr>
          <a:lstStyle/>
          <a:p>
            <a:pPr algn="ctr" fontAlgn="base">
              <a:spcBef>
                <a:spcPct val="0"/>
              </a:spcBef>
              <a:spcAft>
                <a:spcPct val="0"/>
              </a:spcAft>
            </a:pPr>
            <a:r>
              <a:rPr lang="en-US" sz="3200" dirty="0" smtClean="0">
                <a:solidFill>
                  <a:prstClr val="black"/>
                </a:solidFill>
                <a:latin typeface="Century Gothic" panose="020B0502020202020204" pitchFamily="34" charset="0"/>
              </a:rPr>
              <a:t>Persuade them to interpret archival collections </a:t>
            </a:r>
          </a:p>
          <a:p>
            <a:pPr algn="ctr" fontAlgn="base">
              <a:spcBef>
                <a:spcPct val="0"/>
              </a:spcBef>
              <a:spcAft>
                <a:spcPct val="0"/>
              </a:spcAft>
            </a:pPr>
            <a:r>
              <a:rPr lang="en-US" sz="3200" u="sng" dirty="0" smtClean="0">
                <a:solidFill>
                  <a:prstClr val="black"/>
                </a:solidFill>
                <a:latin typeface="Century Gothic" panose="020B0502020202020204" pitchFamily="34" charset="0"/>
              </a:rPr>
              <a:t>using their own skill sets</a:t>
            </a:r>
            <a:endParaRPr lang="en-US" sz="3200" u="sng" dirty="0">
              <a:solidFill>
                <a:prstClr val="black"/>
              </a:solidFill>
              <a:latin typeface="Century Gothic" panose="020B0502020202020204" pitchFamily="34" charset="0"/>
            </a:endParaRPr>
          </a:p>
        </p:txBody>
      </p:sp>
      <p:sp>
        <p:nvSpPr>
          <p:cNvPr id="17" name="Rectangle 16"/>
          <p:cNvSpPr/>
          <p:nvPr/>
        </p:nvSpPr>
        <p:spPr>
          <a:xfrm>
            <a:off x="-91538" y="6305569"/>
            <a:ext cx="5486401" cy="523220"/>
          </a:xfrm>
          <a:prstGeom prst="rect">
            <a:avLst/>
          </a:prstGeom>
        </p:spPr>
        <p:txBody>
          <a:bodyPr wrap="square">
            <a:spAutoFit/>
          </a:bodyPr>
          <a:lstStyle/>
          <a:p>
            <a:pPr algn="ctr" fontAlgn="base">
              <a:spcBef>
                <a:spcPct val="0"/>
              </a:spcBef>
              <a:spcAft>
                <a:spcPct val="0"/>
              </a:spcAft>
            </a:pPr>
            <a:r>
              <a:rPr lang="en-US" sz="1400" dirty="0" smtClean="0">
                <a:solidFill>
                  <a:prstClr val="black"/>
                </a:solidFill>
                <a:latin typeface="Century Gothic" panose="020B0502020202020204" pitchFamily="34" charset="0"/>
              </a:rPr>
              <a:t>Lauren amasses information about a 1940s faculty member</a:t>
            </a:r>
          </a:p>
          <a:p>
            <a:pPr algn="ctr" fontAlgn="base">
              <a:spcBef>
                <a:spcPct val="0"/>
              </a:spcBef>
              <a:spcAft>
                <a:spcPct val="0"/>
              </a:spcAft>
            </a:pPr>
            <a:r>
              <a:rPr lang="en-US" sz="1400" dirty="0">
                <a:solidFill>
                  <a:prstClr val="black"/>
                </a:solidFill>
                <a:latin typeface="Century Gothic" panose="020B0502020202020204" pitchFamily="34" charset="0"/>
              </a:rPr>
              <a:t>w</a:t>
            </a:r>
            <a:r>
              <a:rPr lang="en-US" sz="1400" dirty="0" smtClean="0">
                <a:solidFill>
                  <a:prstClr val="black"/>
                </a:solidFill>
                <a:latin typeface="Century Gothic" panose="020B0502020202020204" pitchFamily="34" charset="0"/>
              </a:rPr>
              <a:t>ho was animated in the Harvey video game</a:t>
            </a:r>
            <a:endParaRPr lang="en-US" sz="1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00707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6705600"/>
            <a:ext cx="5943600" cy="1325562"/>
          </a:xfrm>
        </p:spPr>
        <p:txBody>
          <a:bodyPr>
            <a:normAutofit fontScale="90000"/>
          </a:bodyPr>
          <a:lstStyle/>
          <a:p>
            <a:pPr>
              <a:lnSpc>
                <a:spcPct val="150000"/>
              </a:lnSpc>
            </a:pPr>
            <a:r>
              <a:rPr lang="en-US" sz="2700" dirty="0">
                <a:solidFill>
                  <a:schemeClr val="accent6">
                    <a:lumMod val="60000"/>
                    <a:lumOff val="40000"/>
                  </a:schemeClr>
                </a:solidFill>
                <a:latin typeface="Century Gothic" panose="020B0502020202020204" pitchFamily="34" charset="0"/>
              </a:rPr>
              <a:t>Major renovation of the structure</a:t>
            </a:r>
            <a:r>
              <a:rPr lang="en-US" sz="2700" dirty="0">
                <a:solidFill>
                  <a:schemeClr val="accent6">
                    <a:lumMod val="60000"/>
                    <a:lumOff val="40000"/>
                  </a:schemeClr>
                </a:solidFill>
                <a:latin typeface="+mn-lt"/>
              </a:rPr>
              <a:t/>
            </a:r>
            <a:br>
              <a:rPr lang="en-US" sz="2700" dirty="0">
                <a:solidFill>
                  <a:schemeClr val="accent6">
                    <a:lumMod val="60000"/>
                    <a:lumOff val="40000"/>
                  </a:schemeClr>
                </a:solidFill>
                <a:latin typeface="+mn-lt"/>
              </a:rPr>
            </a:br>
            <a:r>
              <a:rPr lang="en-US" sz="2700" dirty="0">
                <a:solidFill>
                  <a:schemeClr val="accent6">
                    <a:lumMod val="60000"/>
                    <a:lumOff val="40000"/>
                  </a:schemeClr>
                </a:solidFill>
                <a:latin typeface="+mn-lt"/>
              </a:rPr>
              <a:t/>
            </a:r>
            <a:br>
              <a:rPr lang="en-US" sz="2700" dirty="0">
                <a:solidFill>
                  <a:schemeClr val="accent6">
                    <a:lumMod val="60000"/>
                    <a:lumOff val="40000"/>
                  </a:schemeClr>
                </a:solidFill>
                <a:latin typeface="+mn-lt"/>
              </a:rPr>
            </a:br>
            <a:r>
              <a:rPr lang="en-US" sz="3100" dirty="0">
                <a:solidFill>
                  <a:schemeClr val="accent6">
                    <a:lumMod val="60000"/>
                    <a:lumOff val="40000"/>
                  </a:schemeClr>
                </a:solidFill>
                <a:latin typeface="Century Gothic" panose="020B0502020202020204" pitchFamily="34" charset="0"/>
              </a:rPr>
              <a:t>Reopening in 2016—</a:t>
            </a:r>
            <a:r>
              <a:rPr lang="en-US" sz="3100" dirty="0">
                <a:solidFill>
                  <a:schemeClr val="tx1"/>
                </a:solidFill>
                <a:latin typeface="Century Gothic" panose="020B0502020202020204" pitchFamily="34" charset="0"/>
              </a:rPr>
              <a:t/>
            </a:r>
            <a:br>
              <a:rPr lang="en-US" sz="3100" dirty="0">
                <a:solidFill>
                  <a:schemeClr val="tx1"/>
                </a:solidFill>
                <a:latin typeface="Century Gothic" panose="020B0502020202020204" pitchFamily="34" charset="0"/>
              </a:rPr>
            </a:br>
            <a:r>
              <a:rPr lang="en-US" sz="3100" dirty="0" smtClean="0">
                <a:solidFill>
                  <a:schemeClr val="accent6">
                    <a:lumMod val="60000"/>
                    <a:lumOff val="40000"/>
                  </a:schemeClr>
                </a:solidFill>
                <a:latin typeface="Century Gothic" panose="020B0502020202020204" pitchFamily="34" charset="0"/>
              </a:rPr>
              <a:t>On </a:t>
            </a:r>
            <a:r>
              <a:rPr lang="en-US" sz="3100" dirty="0">
                <a:solidFill>
                  <a:schemeClr val="accent6">
                    <a:lumMod val="60000"/>
                    <a:lumOff val="40000"/>
                  </a:schemeClr>
                </a:solidFill>
                <a:latin typeface="Century Gothic" panose="020B0502020202020204" pitchFamily="34" charset="0"/>
              </a:rPr>
              <a:t>the building’s 100</a:t>
            </a:r>
            <a:r>
              <a:rPr lang="en-US" sz="3100" baseline="30000" dirty="0">
                <a:solidFill>
                  <a:schemeClr val="accent6">
                    <a:lumMod val="60000"/>
                    <a:lumOff val="40000"/>
                  </a:schemeClr>
                </a:solidFill>
                <a:latin typeface="Century Gothic" panose="020B0502020202020204" pitchFamily="34" charset="0"/>
              </a:rPr>
              <a:t>th</a:t>
            </a:r>
            <a:r>
              <a:rPr lang="en-US" sz="3100" dirty="0">
                <a:solidFill>
                  <a:schemeClr val="accent6">
                    <a:lumMod val="60000"/>
                    <a:lumOff val="40000"/>
                  </a:schemeClr>
                </a:solidFill>
                <a:latin typeface="Century Gothic" panose="020B0502020202020204" pitchFamily="34" charset="0"/>
              </a:rPr>
              <a:t> anniversary</a:t>
            </a:r>
            <a:br>
              <a:rPr lang="en-US" sz="3100" dirty="0">
                <a:solidFill>
                  <a:schemeClr val="accent6">
                    <a:lumMod val="60000"/>
                    <a:lumOff val="40000"/>
                  </a:schemeClr>
                </a:solidFill>
                <a:latin typeface="Century Gothic" panose="020B0502020202020204" pitchFamily="34" charset="0"/>
              </a:rPr>
            </a:br>
            <a:r>
              <a:rPr lang="en-US" sz="3100" dirty="0">
                <a:solidFill>
                  <a:schemeClr val="accent6">
                    <a:lumMod val="60000"/>
                    <a:lumOff val="40000"/>
                  </a:schemeClr>
                </a:solidFill>
                <a:latin typeface="Century Gothic" panose="020B0502020202020204" pitchFamily="34" charset="0"/>
              </a:rPr>
              <a:t/>
            </a:r>
            <a:br>
              <a:rPr lang="en-US" sz="3100" dirty="0">
                <a:solidFill>
                  <a:schemeClr val="accent6">
                    <a:lumMod val="60000"/>
                    <a:lumOff val="40000"/>
                  </a:schemeClr>
                </a:solidFill>
                <a:latin typeface="Century Gothic" panose="020B0502020202020204" pitchFamily="34" charset="0"/>
              </a:rPr>
            </a:br>
            <a:r>
              <a:rPr lang="en-US" sz="3100" dirty="0">
                <a:solidFill>
                  <a:schemeClr val="accent6">
                    <a:lumMod val="60000"/>
                    <a:lumOff val="40000"/>
                  </a:schemeClr>
                </a:solidFill>
                <a:latin typeface="Century Gothic" panose="020B0502020202020204" pitchFamily="34" charset="0"/>
              </a:rPr>
              <a:t>Coincides with the 125</a:t>
            </a:r>
            <a:r>
              <a:rPr lang="en-US" sz="3100" baseline="30000" dirty="0">
                <a:solidFill>
                  <a:schemeClr val="accent6">
                    <a:lumMod val="60000"/>
                    <a:lumOff val="40000"/>
                  </a:schemeClr>
                </a:solidFill>
                <a:latin typeface="Century Gothic" panose="020B0502020202020204" pitchFamily="34" charset="0"/>
              </a:rPr>
              <a:t>th</a:t>
            </a:r>
            <a:r>
              <a:rPr lang="en-US" sz="3100" dirty="0">
                <a:solidFill>
                  <a:schemeClr val="accent6">
                    <a:lumMod val="60000"/>
                    <a:lumOff val="40000"/>
                  </a:schemeClr>
                </a:solidFill>
                <a:latin typeface="Century Gothic" panose="020B0502020202020204" pitchFamily="34" charset="0"/>
              </a:rPr>
              <a:t> anniversary of campus</a:t>
            </a:r>
            <a:br>
              <a:rPr lang="en-US" sz="3100" dirty="0">
                <a:solidFill>
                  <a:schemeClr val="accent6">
                    <a:lumMod val="60000"/>
                    <a:lumOff val="40000"/>
                  </a:schemeClr>
                </a:solidFill>
                <a:latin typeface="Century Gothic" panose="020B0502020202020204" pitchFamily="34" charset="0"/>
              </a:rPr>
            </a:br>
            <a:r>
              <a:rPr lang="en-US" sz="3100" dirty="0" smtClean="0">
                <a:solidFill>
                  <a:schemeClr val="accent6">
                    <a:lumMod val="60000"/>
                    <a:lumOff val="40000"/>
                  </a:schemeClr>
                </a:solidFill>
                <a:latin typeface="Century Gothic" panose="020B0502020202020204" pitchFamily="34" charset="0"/>
              </a:rPr>
              <a:t/>
            </a:r>
            <a:br>
              <a:rPr lang="en-US" sz="3100" dirty="0" smtClean="0">
                <a:solidFill>
                  <a:schemeClr val="accent6">
                    <a:lumMod val="60000"/>
                    <a:lumOff val="40000"/>
                  </a:schemeClr>
                </a:solidFill>
                <a:latin typeface="Century Gothic" panose="020B0502020202020204" pitchFamily="34" charset="0"/>
              </a:rPr>
            </a:br>
            <a:r>
              <a:rPr lang="en-US" sz="3100" b="1" dirty="0">
                <a:solidFill>
                  <a:schemeClr val="accent6">
                    <a:lumMod val="60000"/>
                    <a:lumOff val="40000"/>
                  </a:schemeClr>
                </a:solidFill>
                <a:latin typeface="Century Gothic" panose="020B0502020202020204" pitchFamily="34" charset="0"/>
              </a:rPr>
              <a:t/>
            </a:r>
            <a:br>
              <a:rPr lang="en-US" sz="3100" b="1" dirty="0">
                <a:solidFill>
                  <a:schemeClr val="accent6">
                    <a:lumMod val="60000"/>
                    <a:lumOff val="40000"/>
                  </a:schemeClr>
                </a:solidFill>
                <a:latin typeface="Century Gothic" panose="020B0502020202020204" pitchFamily="34" charset="0"/>
              </a:rPr>
            </a:br>
            <a:endParaRPr lang="en-US" sz="3100" b="1" dirty="0">
              <a:solidFill>
                <a:schemeClr val="accent6">
                  <a:lumMod val="60000"/>
                  <a:lumOff val="40000"/>
                </a:schemeClr>
              </a:solidFill>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6400800" y="533400"/>
            <a:ext cx="4876800" cy="5808717"/>
          </a:xfrm>
          <a:prstGeom prst="rect">
            <a:avLst/>
          </a:prstGeom>
          <a:ln>
            <a:noFill/>
          </a:ln>
          <a:effectLst>
            <a:outerShdw blurRad="190500" algn="tl" rotWithShape="0">
              <a:srgbClr val="000000">
                <a:alpha val="70000"/>
              </a:srgbClr>
            </a:outerShdw>
          </a:effectLst>
        </p:spPr>
      </p:pic>
      <p:sp>
        <p:nvSpPr>
          <p:cNvPr id="6" name="TextBox 5"/>
          <p:cNvSpPr txBox="1"/>
          <p:nvPr/>
        </p:nvSpPr>
        <p:spPr>
          <a:xfrm>
            <a:off x="251011" y="152400"/>
            <a:ext cx="5997389" cy="1723549"/>
          </a:xfrm>
          <a:prstGeom prst="rect">
            <a:avLst/>
          </a:prstGeom>
          <a:noFill/>
        </p:spPr>
        <p:txBody>
          <a:bodyPr wrap="square" rtlCol="0">
            <a:spAutoFit/>
          </a:bodyPr>
          <a:lstStyle/>
          <a:p>
            <a:pPr algn="ctr" fontAlgn="base">
              <a:spcBef>
                <a:spcPct val="0"/>
              </a:spcBef>
              <a:spcAft>
                <a:spcPct val="0"/>
              </a:spcAft>
            </a:pPr>
            <a:r>
              <a:rPr lang="en-US" sz="4400" b="1" dirty="0">
                <a:solidFill>
                  <a:srgbClr val="9D90A0">
                    <a:lumMod val="60000"/>
                    <a:lumOff val="40000"/>
                  </a:srgbClr>
                </a:solidFill>
                <a:latin typeface="Garamond" panose="02020404030301010803" pitchFamily="18" charset="0"/>
              </a:rPr>
              <a:t>The Harvey Hall </a:t>
            </a:r>
            <a:r>
              <a:rPr lang="en-US" sz="4400" b="1" dirty="0" smtClean="0">
                <a:solidFill>
                  <a:srgbClr val="9D90A0">
                    <a:lumMod val="60000"/>
                    <a:lumOff val="40000"/>
                  </a:srgbClr>
                </a:solidFill>
                <a:latin typeface="Garamond" panose="02020404030301010803" pitchFamily="18" charset="0"/>
              </a:rPr>
              <a:t>Digital Humanities Project</a:t>
            </a:r>
            <a:r>
              <a:rPr lang="en-US" b="1" dirty="0">
                <a:solidFill>
                  <a:srgbClr val="9D90A0">
                    <a:lumMod val="60000"/>
                    <a:lumOff val="40000"/>
                  </a:srgbClr>
                </a:solidFill>
              </a:rPr>
              <a:t/>
            </a:r>
            <a:br>
              <a:rPr lang="en-US" b="1" dirty="0">
                <a:solidFill>
                  <a:srgbClr val="9D90A0">
                    <a:lumMod val="60000"/>
                    <a:lumOff val="40000"/>
                  </a:srgbClr>
                </a:solidFill>
              </a:rPr>
            </a:br>
            <a:endParaRPr lang="en-US" dirty="0">
              <a:solidFill>
                <a:srgbClr val="9D90A0">
                  <a:lumMod val="60000"/>
                  <a:lumOff val="40000"/>
                </a:srgbClr>
              </a:solidFill>
            </a:endParaRPr>
          </a:p>
        </p:txBody>
      </p:sp>
    </p:spTree>
    <p:extLst>
      <p:ext uri="{BB962C8B-B14F-4D97-AF65-F5344CB8AC3E}">
        <p14:creationId xmlns:p14="http://schemas.microsoft.com/office/powerpoint/2010/main" val="63006598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457200"/>
            <a:ext cx="11430000" cy="1371600"/>
          </a:xfrm>
        </p:spPr>
        <p:txBody>
          <a:bodyPr/>
          <a:lstStyle/>
          <a:p>
            <a:r>
              <a:rPr lang="en-US" dirty="0" smtClean="0"/>
              <a:t>Harvey Hall Centennial Committee</a:t>
            </a:r>
            <a:endParaRPr lang="en-US" dirty="0"/>
          </a:p>
        </p:txBody>
      </p:sp>
      <p:pic>
        <p:nvPicPr>
          <p:cNvPr id="7" name="a848b694-843a-4b28-afef-e782e0f31382" descr="9D35F4A0-9CCE-49DD-8CCD-6D57EEF6D39F@uwstout"/>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9737" t="17880" r="29303" b="15562"/>
          <a:stretch/>
        </p:blipFill>
        <p:spPr bwMode="auto">
          <a:xfrm>
            <a:off x="457200" y="1752600"/>
            <a:ext cx="3463621" cy="42211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sz="half" idx="2"/>
          </p:nvPr>
        </p:nvSpPr>
        <p:spPr>
          <a:xfrm>
            <a:off x="4267200" y="1143000"/>
            <a:ext cx="7162799" cy="3938124"/>
          </a:xfrm>
        </p:spPr>
        <p:txBody>
          <a:bodyPr>
            <a:noAutofit/>
          </a:bodyPr>
          <a:lstStyle/>
          <a:p>
            <a:r>
              <a:rPr lang="en-US" sz="2400" dirty="0" smtClean="0"/>
              <a:t>Dean </a:t>
            </a:r>
            <a:r>
              <a:rPr lang="en-US" sz="2400" dirty="0"/>
              <a:t>of the College of Arts, Humanities, and Social </a:t>
            </a:r>
            <a:r>
              <a:rPr lang="en-US" sz="2400" dirty="0" smtClean="0"/>
              <a:t>Sciences</a:t>
            </a:r>
          </a:p>
          <a:p>
            <a:r>
              <a:rPr lang="en-US" sz="2400" dirty="0" smtClean="0"/>
              <a:t>Cross-campus committee </a:t>
            </a:r>
          </a:p>
          <a:p>
            <a:pPr lvl="1"/>
            <a:r>
              <a:rPr lang="en-US" sz="1800" dirty="0" smtClean="0"/>
              <a:t>5 </a:t>
            </a:r>
            <a:r>
              <a:rPr lang="en-US" sz="1800" dirty="0"/>
              <a:t>faculty </a:t>
            </a:r>
            <a:r>
              <a:rPr lang="en-US" sz="1800" dirty="0" smtClean="0"/>
              <a:t>members</a:t>
            </a:r>
          </a:p>
          <a:p>
            <a:pPr lvl="1"/>
            <a:r>
              <a:rPr lang="en-US" sz="1800" dirty="0" smtClean="0"/>
              <a:t>Alumni Director</a:t>
            </a:r>
          </a:p>
          <a:p>
            <a:pPr lvl="1"/>
            <a:r>
              <a:rPr lang="en-US" sz="1800" dirty="0" smtClean="0"/>
              <a:t>Director </a:t>
            </a:r>
            <a:r>
              <a:rPr lang="en-US" sz="1800" dirty="0"/>
              <a:t>of the Campus Art </a:t>
            </a:r>
            <a:r>
              <a:rPr lang="en-US" sz="1800" dirty="0" smtClean="0"/>
              <a:t>Gallery</a:t>
            </a:r>
          </a:p>
          <a:p>
            <a:pPr lvl="1"/>
            <a:r>
              <a:rPr lang="en-US" sz="1800" dirty="0" smtClean="0"/>
              <a:t>University Archivist</a:t>
            </a:r>
          </a:p>
          <a:p>
            <a:r>
              <a:rPr lang="en-US" sz="2400" dirty="0" smtClean="0"/>
              <a:t>Develop programming to celebrate the building’s reopening in 2016</a:t>
            </a:r>
          </a:p>
          <a:p>
            <a:r>
              <a:rPr lang="en-US" sz="2400" dirty="0" smtClean="0"/>
              <a:t>Fundraising, oral histories, history harvests, and student coursework </a:t>
            </a:r>
          </a:p>
          <a:p>
            <a:r>
              <a:rPr lang="en-US" sz="2400" dirty="0" smtClean="0"/>
              <a:t>Interpret Harvey Hall’s history using the unique skill sets of Stout students</a:t>
            </a:r>
          </a:p>
        </p:txBody>
      </p:sp>
    </p:spTree>
    <p:extLst>
      <p:ext uri="{BB962C8B-B14F-4D97-AF65-F5344CB8AC3E}">
        <p14:creationId xmlns:p14="http://schemas.microsoft.com/office/powerpoint/2010/main" val="1407727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391400" y="508828"/>
            <a:ext cx="3642360" cy="619201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685800" y="363905"/>
            <a:ext cx="7315200" cy="1168400"/>
          </a:xfrm>
        </p:spPr>
        <p:txBody>
          <a:bodyPr>
            <a:normAutofit/>
          </a:bodyPr>
          <a:lstStyle/>
          <a:p>
            <a:r>
              <a:rPr lang="en-US" sz="6000" b="1" dirty="0">
                <a:solidFill>
                  <a:schemeClr val="tx2">
                    <a:lumMod val="75000"/>
                  </a:schemeClr>
                </a:solidFill>
              </a:rPr>
              <a:t>Harvey Hall</a:t>
            </a:r>
          </a:p>
        </p:txBody>
      </p:sp>
      <p:sp>
        <p:nvSpPr>
          <p:cNvPr id="4" name="Rectangle 3"/>
          <p:cNvSpPr/>
          <p:nvPr/>
        </p:nvSpPr>
        <p:spPr>
          <a:xfrm>
            <a:off x="0" y="6143628"/>
            <a:ext cx="12268200" cy="790575"/>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1F497D">
                  <a:lumMod val="75000"/>
                </a:srgbClr>
              </a:solidFill>
            </a:endParaRPr>
          </a:p>
        </p:txBody>
      </p:sp>
      <p:sp>
        <p:nvSpPr>
          <p:cNvPr id="5" name="TextBox 4"/>
          <p:cNvSpPr txBox="1">
            <a:spLocks noChangeArrowheads="1"/>
          </p:cNvSpPr>
          <p:nvPr/>
        </p:nvSpPr>
        <p:spPr bwMode="auto">
          <a:xfrm>
            <a:off x="3340102" y="6300788"/>
            <a:ext cx="439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algn="ctr" eaLnBrk="1" fontAlgn="base" hangingPunct="1">
              <a:spcBef>
                <a:spcPct val="0"/>
              </a:spcBef>
              <a:spcAft>
                <a:spcPct val="0"/>
              </a:spcAft>
            </a:pPr>
            <a:r>
              <a:rPr lang="en-US" sz="1000" dirty="0">
                <a:solidFill>
                  <a:prstClr val="white"/>
                </a:solidFill>
                <a:latin typeface="Helvetica" charset="0"/>
                <a:cs typeface="Helvetica" charset="0"/>
              </a:rPr>
              <a:t>The Harvey Hall Centennial Project</a:t>
            </a:r>
            <a:br>
              <a:rPr lang="en-US" sz="1000" dirty="0">
                <a:solidFill>
                  <a:prstClr val="white"/>
                </a:solidFill>
                <a:latin typeface="Helvetica" charset="0"/>
                <a:cs typeface="Helvetica" charset="0"/>
              </a:rPr>
            </a:br>
            <a:r>
              <a:rPr lang="en-US" sz="1000" dirty="0">
                <a:solidFill>
                  <a:prstClr val="white"/>
                </a:solidFill>
                <a:latin typeface="Helvetica" charset="0"/>
                <a:cs typeface="Helvetica" charset="0"/>
              </a:rPr>
              <a:t>Inspiring Innovation    Learn more at www.uwstout.edu</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87" y="5254238"/>
            <a:ext cx="1711640" cy="1705697"/>
          </a:xfrm>
          <a:prstGeom prst="rect">
            <a:avLst/>
          </a:prstGeom>
        </p:spPr>
      </p:pic>
      <p:sp>
        <p:nvSpPr>
          <p:cNvPr id="6" name="Rectangle 5"/>
          <p:cNvSpPr/>
          <p:nvPr/>
        </p:nvSpPr>
        <p:spPr>
          <a:xfrm>
            <a:off x="492551" y="1659777"/>
            <a:ext cx="6898849" cy="3170099"/>
          </a:xfrm>
          <a:prstGeom prst="rect">
            <a:avLst/>
          </a:prstGeom>
        </p:spPr>
        <p:txBody>
          <a:bodyPr wrap="square">
            <a:spAutoFit/>
          </a:bodyPr>
          <a:lstStyle/>
          <a:p>
            <a:pPr marL="514350" indent="-514350" fontAlgn="base">
              <a:spcBef>
                <a:spcPct val="0"/>
              </a:spcBef>
              <a:spcAft>
                <a:spcPct val="0"/>
              </a:spcAft>
              <a:buFont typeface="Arial" pitchFamily="34" charset="0"/>
              <a:buChar char="•"/>
            </a:pPr>
            <a:r>
              <a:rPr lang="en-US" sz="2800" dirty="0">
                <a:solidFill>
                  <a:prstClr val="black"/>
                </a:solidFill>
                <a:latin typeface="Century Gothic" panose="020B0502020202020204" pitchFamily="34" charset="0"/>
              </a:rPr>
              <a:t>Classical Revival Style</a:t>
            </a:r>
          </a:p>
          <a:p>
            <a:pPr marL="514350" indent="-514350" fontAlgn="base">
              <a:spcBef>
                <a:spcPct val="0"/>
              </a:spcBef>
              <a:spcAft>
                <a:spcPct val="0"/>
              </a:spcAft>
              <a:buFont typeface="Arial" pitchFamily="34" charset="0"/>
              <a:buChar char="•"/>
            </a:pPr>
            <a:r>
              <a:rPr lang="en-US" sz="2800" dirty="0">
                <a:solidFill>
                  <a:prstClr val="black"/>
                </a:solidFill>
                <a:latin typeface="Century Gothic" panose="020B0502020202020204" pitchFamily="34" charset="0"/>
              </a:rPr>
              <a:t>Listed on the National Register of Historic Places </a:t>
            </a:r>
          </a:p>
          <a:p>
            <a:pPr marL="971550" lvl="1" indent="-514350" fontAlgn="base">
              <a:spcBef>
                <a:spcPct val="0"/>
              </a:spcBef>
              <a:spcAft>
                <a:spcPct val="0"/>
              </a:spcAft>
              <a:buFont typeface="Arial" pitchFamily="34" charset="0"/>
              <a:buChar char="•"/>
            </a:pPr>
            <a:r>
              <a:rPr lang="en-US" sz="2000" dirty="0">
                <a:solidFill>
                  <a:prstClr val="black"/>
                </a:solidFill>
                <a:latin typeface="Century Gothic" panose="020B0502020202020204" pitchFamily="34" charset="0"/>
              </a:rPr>
              <a:t>Part of the Menomonie Downtown Historic District (NRHP-1986)</a:t>
            </a:r>
          </a:p>
          <a:p>
            <a:pPr marL="514350" indent="-514350" fontAlgn="base">
              <a:spcBef>
                <a:spcPct val="0"/>
              </a:spcBef>
              <a:spcAft>
                <a:spcPct val="0"/>
              </a:spcAft>
              <a:buFont typeface="Arial" pitchFamily="34" charset="0"/>
              <a:buChar char="•"/>
            </a:pPr>
            <a:r>
              <a:rPr lang="en-US" sz="2800" dirty="0">
                <a:solidFill>
                  <a:prstClr val="black"/>
                </a:solidFill>
                <a:latin typeface="Century Gothic" panose="020B0502020202020204" pitchFamily="34" charset="0"/>
              </a:rPr>
              <a:t>Designed by John D. Chubb and Associates</a:t>
            </a:r>
          </a:p>
          <a:p>
            <a:pPr marL="971550" lvl="1" indent="-514350" fontAlgn="base">
              <a:spcBef>
                <a:spcPct val="0"/>
              </a:spcBef>
              <a:spcAft>
                <a:spcPct val="0"/>
              </a:spcAft>
              <a:buFont typeface="Arial" pitchFamily="34" charset="0"/>
              <a:buChar char="•"/>
            </a:pPr>
            <a:r>
              <a:rPr lang="en-US" sz="2000" dirty="0">
                <a:solidFill>
                  <a:prstClr val="black"/>
                </a:solidFill>
                <a:latin typeface="Century Gothic" panose="020B0502020202020204" pitchFamily="34" charset="0"/>
              </a:rPr>
              <a:t>Specialized in public schools in the Midwest</a:t>
            </a:r>
          </a:p>
        </p:txBody>
      </p:sp>
    </p:spTree>
    <p:extLst>
      <p:ext uri="{BB962C8B-B14F-4D97-AF65-F5344CB8AC3E}">
        <p14:creationId xmlns:p14="http://schemas.microsoft.com/office/powerpoint/2010/main" val="196069692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201" r="16135"/>
          <a:stretch/>
        </p:blipFill>
        <p:spPr bwMode="auto">
          <a:xfrm>
            <a:off x="384429" y="344061"/>
            <a:ext cx="5867400" cy="5799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664994" y="152400"/>
            <a:ext cx="5791200" cy="2291553"/>
          </a:xfrm>
        </p:spPr>
        <p:txBody>
          <a:bodyPr>
            <a:normAutofit/>
          </a:bodyPr>
          <a:lstStyle/>
          <a:p>
            <a:r>
              <a:rPr lang="en-US" b="1" dirty="0">
                <a:solidFill>
                  <a:schemeClr val="tx2">
                    <a:lumMod val="75000"/>
                  </a:schemeClr>
                </a:solidFill>
              </a:rPr>
              <a:t>Architectural Features</a:t>
            </a:r>
          </a:p>
        </p:txBody>
      </p:sp>
      <p:sp>
        <p:nvSpPr>
          <p:cNvPr id="4" name="Rectangle 3"/>
          <p:cNvSpPr/>
          <p:nvPr/>
        </p:nvSpPr>
        <p:spPr>
          <a:xfrm>
            <a:off x="0" y="6143628"/>
            <a:ext cx="12192000" cy="790575"/>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1F497D">
                  <a:lumMod val="75000"/>
                </a:srgbClr>
              </a:solidFill>
            </a:endParaRPr>
          </a:p>
        </p:txBody>
      </p:sp>
      <p:sp>
        <p:nvSpPr>
          <p:cNvPr id="5" name="TextBox 4"/>
          <p:cNvSpPr txBox="1">
            <a:spLocks noChangeArrowheads="1"/>
          </p:cNvSpPr>
          <p:nvPr/>
        </p:nvSpPr>
        <p:spPr bwMode="auto">
          <a:xfrm>
            <a:off x="1118648" y="6278382"/>
            <a:ext cx="439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Arial" charset="0"/>
              </a:defRPr>
            </a:lvl1pPr>
            <a:lvl2pPr marL="37931725" indent="-37474525" eaLnBrk="0" hangingPunct="0">
              <a:defRPr sz="2400">
                <a:solidFill>
                  <a:schemeClr val="tx1"/>
                </a:solidFill>
                <a:latin typeface="Calibri" charset="0"/>
                <a:ea typeface="Arial" charset="0"/>
                <a:cs typeface="Arial" charset="0"/>
              </a:defRPr>
            </a:lvl2pPr>
            <a:lvl3pPr eaLnBrk="0" hangingPunct="0">
              <a:defRPr sz="2400">
                <a:solidFill>
                  <a:schemeClr val="tx1"/>
                </a:solidFill>
                <a:latin typeface="Calibri" charset="0"/>
                <a:ea typeface="Arial" charset="0"/>
                <a:cs typeface="Arial" charset="0"/>
              </a:defRPr>
            </a:lvl3pPr>
            <a:lvl4pPr eaLnBrk="0" hangingPunct="0">
              <a:defRPr sz="2400">
                <a:solidFill>
                  <a:schemeClr val="tx1"/>
                </a:solidFill>
                <a:latin typeface="Calibri" charset="0"/>
                <a:ea typeface="Arial" charset="0"/>
                <a:cs typeface="Arial" charset="0"/>
              </a:defRPr>
            </a:lvl4pPr>
            <a:lvl5pPr eaLnBrk="0" hangingPunct="0">
              <a:defRPr sz="2400">
                <a:solidFill>
                  <a:schemeClr val="tx1"/>
                </a:solidFill>
                <a:latin typeface="Calibri" charset="0"/>
                <a:ea typeface="Arial" charset="0"/>
                <a:cs typeface="Arial" charset="0"/>
              </a:defRPr>
            </a:lvl5pPr>
            <a:lvl6pPr marL="457200" eaLnBrk="0" fontAlgn="base" hangingPunct="0">
              <a:spcBef>
                <a:spcPct val="0"/>
              </a:spcBef>
              <a:spcAft>
                <a:spcPct val="0"/>
              </a:spcAft>
              <a:defRPr sz="2400">
                <a:solidFill>
                  <a:schemeClr val="tx1"/>
                </a:solidFill>
                <a:latin typeface="Calibri" charset="0"/>
                <a:ea typeface="Arial" charset="0"/>
                <a:cs typeface="Arial" charset="0"/>
              </a:defRPr>
            </a:lvl6pPr>
            <a:lvl7pPr marL="914400" eaLnBrk="0" fontAlgn="base" hangingPunct="0">
              <a:spcBef>
                <a:spcPct val="0"/>
              </a:spcBef>
              <a:spcAft>
                <a:spcPct val="0"/>
              </a:spcAft>
              <a:defRPr sz="2400">
                <a:solidFill>
                  <a:schemeClr val="tx1"/>
                </a:solidFill>
                <a:latin typeface="Calibri" charset="0"/>
                <a:ea typeface="Arial" charset="0"/>
                <a:cs typeface="Arial" charset="0"/>
              </a:defRPr>
            </a:lvl7pPr>
            <a:lvl8pPr marL="1371600" eaLnBrk="0" fontAlgn="base" hangingPunct="0">
              <a:spcBef>
                <a:spcPct val="0"/>
              </a:spcBef>
              <a:spcAft>
                <a:spcPct val="0"/>
              </a:spcAft>
              <a:defRPr sz="2400">
                <a:solidFill>
                  <a:schemeClr val="tx1"/>
                </a:solidFill>
                <a:latin typeface="Calibri" charset="0"/>
                <a:ea typeface="Arial" charset="0"/>
                <a:cs typeface="Arial" charset="0"/>
              </a:defRPr>
            </a:lvl8pPr>
            <a:lvl9pPr marL="1828800" eaLnBrk="0" fontAlgn="base" hangingPunct="0">
              <a:spcBef>
                <a:spcPct val="0"/>
              </a:spcBef>
              <a:spcAft>
                <a:spcPct val="0"/>
              </a:spcAft>
              <a:defRPr sz="2400">
                <a:solidFill>
                  <a:schemeClr val="tx1"/>
                </a:solidFill>
                <a:latin typeface="Calibri" charset="0"/>
                <a:ea typeface="Arial" charset="0"/>
                <a:cs typeface="Arial" charset="0"/>
              </a:defRPr>
            </a:lvl9pPr>
          </a:lstStyle>
          <a:p>
            <a:pPr algn="ctr" eaLnBrk="1" fontAlgn="base" hangingPunct="1">
              <a:spcBef>
                <a:spcPct val="0"/>
              </a:spcBef>
              <a:spcAft>
                <a:spcPct val="0"/>
              </a:spcAft>
            </a:pPr>
            <a:r>
              <a:rPr lang="en-US" sz="1000" dirty="0">
                <a:solidFill>
                  <a:prstClr val="white"/>
                </a:solidFill>
                <a:latin typeface="Helvetica" charset="0"/>
                <a:cs typeface="Helvetica" charset="0"/>
              </a:rPr>
              <a:t>The Harvey Hall Centennial Project</a:t>
            </a:r>
            <a:br>
              <a:rPr lang="en-US" sz="1000" dirty="0">
                <a:solidFill>
                  <a:prstClr val="white"/>
                </a:solidFill>
                <a:latin typeface="Helvetica" charset="0"/>
                <a:cs typeface="Helvetica" charset="0"/>
              </a:rPr>
            </a:br>
            <a:r>
              <a:rPr lang="en-US" sz="1000" dirty="0">
                <a:solidFill>
                  <a:prstClr val="white"/>
                </a:solidFill>
                <a:latin typeface="Helvetica" charset="0"/>
                <a:cs typeface="Helvetica" charset="0"/>
              </a:rPr>
              <a:t>Inspiring Innovation    Learn more at www.uwstout.edu</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8" y="5190901"/>
            <a:ext cx="1711640" cy="1705697"/>
          </a:xfrm>
          <a:prstGeom prst="rect">
            <a:avLst/>
          </a:prstGeom>
        </p:spPr>
      </p:pic>
      <p:sp>
        <p:nvSpPr>
          <p:cNvPr id="8" name="TextBox 7"/>
          <p:cNvSpPr txBox="1"/>
          <p:nvPr/>
        </p:nvSpPr>
        <p:spPr>
          <a:xfrm>
            <a:off x="6599815" y="2527943"/>
            <a:ext cx="4953000" cy="3139321"/>
          </a:xfrm>
          <a:prstGeom prst="rect">
            <a:avLst/>
          </a:prstGeom>
          <a:noFill/>
        </p:spPr>
        <p:txBody>
          <a:bodyPr wrap="square" rtlCol="0">
            <a:spAutoFit/>
          </a:bodyPr>
          <a:lstStyle/>
          <a:p>
            <a:pPr marL="285750" indent="-285750" fontAlgn="base">
              <a:spcBef>
                <a:spcPts val="1200"/>
              </a:spcBef>
              <a:spcAft>
                <a:spcPct val="0"/>
              </a:spcAft>
              <a:buFont typeface="Arial" pitchFamily="34" charset="0"/>
              <a:buChar char="•"/>
            </a:pPr>
            <a:r>
              <a:rPr lang="en-US" sz="2800" dirty="0">
                <a:solidFill>
                  <a:prstClr val="black"/>
                </a:solidFill>
                <a:latin typeface="Century Gothic" panose="020B0502020202020204" pitchFamily="34" charset="0"/>
              </a:rPr>
              <a:t>Skylights</a:t>
            </a:r>
          </a:p>
          <a:p>
            <a:pPr marL="285750" indent="-285750" fontAlgn="base">
              <a:spcBef>
                <a:spcPts val="1200"/>
              </a:spcBef>
              <a:spcAft>
                <a:spcPct val="0"/>
              </a:spcAft>
              <a:buFont typeface="Arial" pitchFamily="34" charset="0"/>
              <a:buChar char="•"/>
            </a:pPr>
            <a:r>
              <a:rPr lang="en-US" sz="2800" dirty="0">
                <a:solidFill>
                  <a:prstClr val="black"/>
                </a:solidFill>
                <a:latin typeface="Century Gothic" panose="020B0502020202020204" pitchFamily="34" charset="0"/>
              </a:rPr>
              <a:t>Glass block floor panels</a:t>
            </a:r>
          </a:p>
          <a:p>
            <a:pPr marL="285750" indent="-285750" fontAlgn="base">
              <a:spcBef>
                <a:spcPts val="1200"/>
              </a:spcBef>
              <a:spcAft>
                <a:spcPct val="0"/>
              </a:spcAft>
              <a:buFont typeface="Arial" pitchFamily="34" charset="0"/>
              <a:buChar char="•"/>
            </a:pPr>
            <a:r>
              <a:rPr lang="en-US" sz="2800" dirty="0">
                <a:solidFill>
                  <a:prstClr val="black"/>
                </a:solidFill>
                <a:latin typeface="Century Gothic" panose="020B0502020202020204" pitchFamily="34" charset="0"/>
              </a:rPr>
              <a:t>Glass walled elevator shafts</a:t>
            </a:r>
          </a:p>
          <a:p>
            <a:pPr marL="285750" indent="-285750" fontAlgn="base">
              <a:spcBef>
                <a:spcPts val="1200"/>
              </a:spcBef>
              <a:spcAft>
                <a:spcPct val="0"/>
              </a:spcAft>
              <a:buFont typeface="Arial" pitchFamily="34" charset="0"/>
              <a:buChar char="•"/>
            </a:pPr>
            <a:r>
              <a:rPr lang="en-US" sz="2800" dirty="0">
                <a:solidFill>
                  <a:prstClr val="black"/>
                </a:solidFill>
                <a:latin typeface="Century Gothic" panose="020B0502020202020204" pitchFamily="34" charset="0"/>
              </a:rPr>
              <a:t>Terrazzo flooring</a:t>
            </a:r>
          </a:p>
          <a:p>
            <a:pPr marL="285750" indent="-285750" fontAlgn="base">
              <a:spcBef>
                <a:spcPct val="0"/>
              </a:spcBef>
              <a:spcAft>
                <a:spcPct val="0"/>
              </a:spcAft>
              <a:buFont typeface="Arial" pitchFamily="34" charset="0"/>
              <a:buChar char="•"/>
            </a:pPr>
            <a:endParaRPr lang="en-US" sz="2800" dirty="0">
              <a:solidFill>
                <a:prstClr val="black"/>
              </a:solidFill>
              <a:latin typeface="Elephant" pitchFamily="18" charset="0"/>
            </a:endParaRPr>
          </a:p>
        </p:txBody>
      </p:sp>
    </p:spTree>
    <p:extLst>
      <p:ext uri="{BB962C8B-B14F-4D97-AF65-F5344CB8AC3E}">
        <p14:creationId xmlns:p14="http://schemas.microsoft.com/office/powerpoint/2010/main" val="104944341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80060" y="-2963799"/>
            <a:ext cx="10873740" cy="4041648"/>
          </a:xfrm>
        </p:spPr>
        <p:txBody>
          <a:bodyPr>
            <a:normAutofit/>
          </a:bodyPr>
          <a:lstStyle/>
          <a:p>
            <a:r>
              <a:rPr lang="en-US" sz="3600" dirty="0" smtClean="0">
                <a:solidFill>
                  <a:schemeClr val="bg2">
                    <a:lumMod val="25000"/>
                  </a:schemeClr>
                </a:solidFill>
              </a:rPr>
              <a:t>How we recruit faculty to develop class projects in the Archives</a:t>
            </a:r>
            <a:endParaRPr lang="en-US" sz="3600" dirty="0">
              <a:solidFill>
                <a:schemeClr val="bg2">
                  <a:lumMod val="25000"/>
                </a:schemeClr>
              </a:solidFill>
            </a:endParaRPr>
          </a:p>
        </p:txBody>
      </p:sp>
      <p:sp>
        <p:nvSpPr>
          <p:cNvPr id="6" name="Content Placeholder 5"/>
          <p:cNvSpPr>
            <a:spLocks noGrp="1"/>
          </p:cNvSpPr>
          <p:nvPr>
            <p:ph type="body" idx="1"/>
          </p:nvPr>
        </p:nvSpPr>
        <p:spPr>
          <a:xfrm>
            <a:off x="490946" y="4419600"/>
            <a:ext cx="11049000" cy="1828800"/>
          </a:xfrm>
        </p:spPr>
        <p:txBody>
          <a:bodyPr>
            <a:noAutofit/>
          </a:bodyPr>
          <a:lstStyle/>
          <a:p>
            <a:r>
              <a:rPr lang="en-US" sz="2400" b="1" u="sng" dirty="0" smtClean="0">
                <a:solidFill>
                  <a:schemeClr val="tx2">
                    <a:lumMod val="75000"/>
                  </a:schemeClr>
                </a:solidFill>
              </a:rPr>
              <a:t>Infiltrate</a:t>
            </a:r>
            <a:r>
              <a:rPr lang="en-US" sz="2400" dirty="0" smtClean="0">
                <a:solidFill>
                  <a:schemeClr val="tx2">
                    <a:lumMod val="75000"/>
                  </a:schemeClr>
                </a:solidFill>
              </a:rPr>
              <a:t> departmental meetings</a:t>
            </a:r>
          </a:p>
          <a:p>
            <a:r>
              <a:rPr lang="en-US" sz="2400" b="1" u="sng" dirty="0" smtClean="0">
                <a:solidFill>
                  <a:schemeClr val="tx2">
                    <a:lumMod val="75000"/>
                  </a:schemeClr>
                </a:solidFill>
              </a:rPr>
              <a:t>Proselytize</a:t>
            </a:r>
            <a:r>
              <a:rPr lang="en-US" sz="2400" dirty="0" smtClean="0">
                <a:solidFill>
                  <a:schemeClr val="tx2">
                    <a:lumMod val="75000"/>
                  </a:schemeClr>
                </a:solidFill>
              </a:rPr>
              <a:t> the utility of Archives at new faculty orientation sessions</a:t>
            </a:r>
          </a:p>
          <a:p>
            <a:r>
              <a:rPr lang="en-US" sz="2400" b="1" u="sng" dirty="0" smtClean="0">
                <a:solidFill>
                  <a:schemeClr val="tx2">
                    <a:lumMod val="75000"/>
                  </a:schemeClr>
                </a:solidFill>
              </a:rPr>
              <a:t>Conduct</a:t>
            </a:r>
            <a:r>
              <a:rPr lang="en-US" sz="2400" dirty="0" smtClean="0">
                <a:solidFill>
                  <a:schemeClr val="tx2">
                    <a:lumMod val="75000"/>
                  </a:schemeClr>
                </a:solidFill>
              </a:rPr>
              <a:t> workshops at faculty development sessions</a:t>
            </a:r>
          </a:p>
          <a:p>
            <a:r>
              <a:rPr lang="en-US" sz="2400" b="1" u="sng" dirty="0" smtClean="0">
                <a:solidFill>
                  <a:schemeClr val="tx2">
                    <a:lumMod val="75000"/>
                  </a:schemeClr>
                </a:solidFill>
              </a:rPr>
              <a:t>Approach</a:t>
            </a:r>
            <a:r>
              <a:rPr lang="en-US" sz="2400" dirty="0" smtClean="0">
                <a:solidFill>
                  <a:schemeClr val="tx2">
                    <a:lumMod val="75000"/>
                  </a:schemeClr>
                </a:solidFill>
              </a:rPr>
              <a:t> faculty with courses related to collections and existing projects</a:t>
            </a:r>
          </a:p>
        </p:txBody>
      </p:sp>
      <p:pic>
        <p:nvPicPr>
          <p:cNvPr id="5" name="Picture 4"/>
          <p:cNvPicPr>
            <a:picLocks noChangeAspect="1"/>
          </p:cNvPicPr>
          <p:nvPr/>
        </p:nvPicPr>
        <p:blipFill rotWithShape="1">
          <a:blip r:embed="rId2"/>
          <a:srcRect r="2070"/>
          <a:stretch/>
        </p:blipFill>
        <p:spPr>
          <a:xfrm>
            <a:off x="3581400" y="685800"/>
            <a:ext cx="6324600" cy="34004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4760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Sample Student Projects to date</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165058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286000"/>
            <a:ext cx="12131040" cy="1778745"/>
          </a:xfrm>
          <a:prstGeom prst="rect">
            <a:avLst/>
          </a:prstGeom>
        </p:spPr>
      </p:pic>
      <p:pic>
        <p:nvPicPr>
          <p:cNvPr id="5" name="Picture 4"/>
          <p:cNvPicPr>
            <a:picLocks noChangeAspect="1"/>
          </p:cNvPicPr>
          <p:nvPr/>
        </p:nvPicPr>
        <p:blipFill>
          <a:blip r:embed="rId3"/>
          <a:stretch>
            <a:fillRect/>
          </a:stretch>
        </p:blipFill>
        <p:spPr>
          <a:xfrm>
            <a:off x="685800" y="4398473"/>
            <a:ext cx="4648200" cy="1887899"/>
          </a:xfrm>
          <a:prstGeom prst="rect">
            <a:avLst/>
          </a:prstGeom>
        </p:spPr>
      </p:pic>
      <p:pic>
        <p:nvPicPr>
          <p:cNvPr id="6" name="Picture 5"/>
          <p:cNvPicPr>
            <a:picLocks noChangeAspect="1"/>
          </p:cNvPicPr>
          <p:nvPr/>
        </p:nvPicPr>
        <p:blipFill>
          <a:blip r:embed="rId4"/>
          <a:stretch>
            <a:fillRect/>
          </a:stretch>
        </p:blipFill>
        <p:spPr>
          <a:xfrm>
            <a:off x="6705600" y="4513807"/>
            <a:ext cx="5214938" cy="1772565"/>
          </a:xfrm>
          <a:prstGeom prst="rect">
            <a:avLst/>
          </a:prstGeom>
        </p:spPr>
      </p:pic>
      <p:sp>
        <p:nvSpPr>
          <p:cNvPr id="7" name="TextBox 6"/>
          <p:cNvSpPr txBox="1"/>
          <p:nvPr/>
        </p:nvSpPr>
        <p:spPr>
          <a:xfrm>
            <a:off x="0" y="127695"/>
            <a:ext cx="12192000" cy="2554545"/>
          </a:xfrm>
          <a:prstGeom prst="rect">
            <a:avLst/>
          </a:prstGeom>
          <a:noFill/>
        </p:spPr>
        <p:txBody>
          <a:bodyPr wrap="square" rtlCol="0">
            <a:spAutoFit/>
          </a:bodyPr>
          <a:lstStyle/>
          <a:p>
            <a:pPr algn="ctr" fontAlgn="base">
              <a:spcBef>
                <a:spcPct val="0"/>
              </a:spcBef>
              <a:spcAft>
                <a:spcPct val="0"/>
              </a:spcAft>
            </a:pPr>
            <a:r>
              <a:rPr lang="en-US" sz="3200" b="1" dirty="0" smtClean="0">
                <a:solidFill>
                  <a:srgbClr val="B88868"/>
                </a:solidFill>
                <a:latin typeface="Century Gothic" panose="020B0502020202020204" pitchFamily="34" charset="0"/>
              </a:rPr>
              <a:t>Cal Peters Murals</a:t>
            </a:r>
          </a:p>
          <a:p>
            <a:pPr algn="ctr" fontAlgn="base">
              <a:spcBef>
                <a:spcPct val="0"/>
              </a:spcBef>
              <a:spcAft>
                <a:spcPct val="0"/>
              </a:spcAft>
            </a:pPr>
            <a:r>
              <a:rPr lang="en-US" sz="3200" b="1" dirty="0" smtClean="0">
                <a:solidFill>
                  <a:srgbClr val="B88868"/>
                </a:solidFill>
                <a:latin typeface="Century Gothic" panose="020B0502020202020204" pitchFamily="34" charset="0"/>
              </a:rPr>
              <a:t>WPA Artist in residence at Stout, 1935-36</a:t>
            </a:r>
          </a:p>
          <a:p>
            <a:pPr algn="ctr" fontAlgn="base">
              <a:spcBef>
                <a:spcPct val="0"/>
              </a:spcBef>
              <a:spcAft>
                <a:spcPct val="0"/>
              </a:spcAft>
            </a:pPr>
            <a:r>
              <a:rPr lang="en-US" sz="3200" b="1" dirty="0" smtClean="0">
                <a:solidFill>
                  <a:srgbClr val="B88868"/>
                </a:solidFill>
                <a:latin typeface="Century Gothic" panose="020B0502020202020204" pitchFamily="34" charset="0"/>
              </a:rPr>
              <a:t>Created 4 large murals and a variety of small landscapes</a:t>
            </a:r>
          </a:p>
          <a:p>
            <a:pPr algn="ctr" fontAlgn="base">
              <a:spcBef>
                <a:spcPct val="0"/>
              </a:spcBef>
              <a:spcAft>
                <a:spcPct val="0"/>
              </a:spcAft>
            </a:pPr>
            <a:r>
              <a:rPr lang="en-US" sz="3200" b="1" dirty="0" smtClean="0">
                <a:solidFill>
                  <a:srgbClr val="B88868"/>
                </a:solidFill>
                <a:latin typeface="Century Gothic" panose="020B0502020202020204" pitchFamily="34" charset="0"/>
              </a:rPr>
              <a:t>Murals all housed in Harvey Hall</a:t>
            </a:r>
          </a:p>
          <a:p>
            <a:pPr algn="ctr" fontAlgn="base">
              <a:spcBef>
                <a:spcPct val="0"/>
              </a:spcBef>
              <a:spcAft>
                <a:spcPct val="0"/>
              </a:spcAft>
            </a:pPr>
            <a:endParaRPr lang="en-US" sz="3200" b="1" dirty="0">
              <a:solidFill>
                <a:srgbClr val="7F8FA9">
                  <a:lumMod val="75000"/>
                </a:srgbClr>
              </a:solidFill>
              <a:latin typeface="Century Gothic" panose="020B0502020202020204" pitchFamily="34" charset="0"/>
            </a:endParaRPr>
          </a:p>
        </p:txBody>
      </p:sp>
    </p:spTree>
    <p:extLst>
      <p:ext uri="{BB962C8B-B14F-4D97-AF65-F5344CB8AC3E}">
        <p14:creationId xmlns:p14="http://schemas.microsoft.com/office/powerpoint/2010/main" val="2937613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teckleinh\Desktop\Room2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388" t="26530" r="31355"/>
          <a:stretch/>
        </p:blipFill>
        <p:spPr bwMode="auto">
          <a:xfrm>
            <a:off x="4800600" y="457200"/>
            <a:ext cx="6369634" cy="5931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a:xfrm>
            <a:off x="381000" y="2743200"/>
            <a:ext cx="4038600" cy="1168400"/>
          </a:xfrm>
        </p:spPr>
        <p:txBody>
          <a:bodyPr>
            <a:normAutofit fontScale="90000"/>
          </a:bodyPr>
          <a:lstStyle/>
          <a:p>
            <a:pPr algn="ctr"/>
            <a:r>
              <a:rPr lang="en-US" b="1" dirty="0" smtClean="0">
                <a:solidFill>
                  <a:schemeClr val="tx2">
                    <a:lumMod val="75000"/>
                  </a:schemeClr>
                </a:solidFill>
              </a:rPr>
              <a:t>English 102: Art and Design Living and Learning Community</a:t>
            </a:r>
            <a:endParaRPr lang="en-US" b="1" dirty="0">
              <a:solidFill>
                <a:schemeClr val="tx2">
                  <a:lumMod val="75000"/>
                </a:schemeClr>
              </a:solidFill>
            </a:endParaRPr>
          </a:p>
        </p:txBody>
      </p:sp>
    </p:spTree>
    <p:extLst>
      <p:ext uri="{BB962C8B-B14F-4D97-AF65-F5344CB8AC3E}">
        <p14:creationId xmlns:p14="http://schemas.microsoft.com/office/powerpoint/2010/main" val="29262197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421"/>
            <a:ext cx="11430000" cy="1168400"/>
          </a:xfrm>
        </p:spPr>
        <p:txBody>
          <a:bodyPr>
            <a:normAutofit/>
          </a:bodyPr>
          <a:lstStyle/>
          <a:p>
            <a:pPr algn="ctr"/>
            <a:r>
              <a:rPr lang="en-US" b="1" dirty="0" smtClean="0">
                <a:solidFill>
                  <a:schemeClr val="tx2">
                    <a:lumMod val="75000"/>
                  </a:schemeClr>
                </a:solidFill>
              </a:rPr>
              <a:t>Example Student Project, English 113</a:t>
            </a:r>
            <a:endParaRPr lang="en-US" b="1" dirty="0">
              <a:solidFill>
                <a:schemeClr val="tx2">
                  <a:lumMod val="75000"/>
                </a:schemeClr>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83320"/>
            <a:ext cx="5441187" cy="247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4437372"/>
            <a:ext cx="11506200" cy="1938992"/>
          </a:xfrm>
          <a:prstGeom prst="rect">
            <a:avLst/>
          </a:prstGeom>
          <a:noFill/>
        </p:spPr>
        <p:txBody>
          <a:bodyPr wrap="square" rtlCol="0">
            <a:spAutoFit/>
          </a:bodyPr>
          <a:lstStyle/>
          <a:p>
            <a:pPr fontAlgn="base">
              <a:spcBef>
                <a:spcPct val="0"/>
              </a:spcBef>
              <a:spcAft>
                <a:spcPct val="0"/>
              </a:spcAft>
            </a:pPr>
            <a:r>
              <a:rPr lang="en-US" sz="2400" dirty="0" smtClean="0">
                <a:solidFill>
                  <a:prstClr val="black"/>
                </a:solidFill>
                <a:latin typeface="Century Gothic" panose="020B0502020202020204" pitchFamily="34" charset="0"/>
              </a:rPr>
              <a:t>Kori Klaustermeier </a:t>
            </a:r>
          </a:p>
          <a:p>
            <a:pPr marL="285750" indent="-285750" fontAlgn="base">
              <a:spcBef>
                <a:spcPct val="0"/>
              </a:spcBef>
              <a:spcAft>
                <a:spcPct val="0"/>
              </a:spcAft>
              <a:buFont typeface="Arial" pitchFamily="34" charset="0"/>
              <a:buChar char="•"/>
            </a:pPr>
            <a:r>
              <a:rPr lang="en-US" sz="2400" dirty="0" smtClean="0">
                <a:solidFill>
                  <a:prstClr val="black"/>
                </a:solidFill>
                <a:latin typeface="Century Gothic" panose="020B0502020202020204" pitchFamily="34" charset="0"/>
              </a:rPr>
              <a:t>Noted similarity between central mural figure and Stout professor Mabel </a:t>
            </a:r>
            <a:r>
              <a:rPr lang="en-US" sz="2400" dirty="0" err="1" smtClean="0">
                <a:solidFill>
                  <a:prstClr val="black"/>
                </a:solidFill>
                <a:latin typeface="Century Gothic" panose="020B0502020202020204" pitchFamily="34" charset="0"/>
              </a:rPr>
              <a:t>Leedom</a:t>
            </a:r>
            <a:endParaRPr lang="en-US" sz="2400" dirty="0" smtClean="0">
              <a:solidFill>
                <a:prstClr val="black"/>
              </a:solidFill>
              <a:latin typeface="Century Gothic" panose="020B0502020202020204" pitchFamily="34" charset="0"/>
            </a:endParaRPr>
          </a:p>
          <a:p>
            <a:pPr marL="285750" indent="-285750" fontAlgn="base">
              <a:spcBef>
                <a:spcPct val="0"/>
              </a:spcBef>
              <a:spcAft>
                <a:spcPct val="0"/>
              </a:spcAft>
              <a:buFont typeface="Arial" pitchFamily="34" charset="0"/>
              <a:buChar char="•"/>
            </a:pPr>
            <a:r>
              <a:rPr lang="en-US" sz="2400" dirty="0" smtClean="0">
                <a:solidFill>
                  <a:prstClr val="black"/>
                </a:solidFill>
                <a:latin typeface="Century Gothic" panose="020B0502020202020204" pitchFamily="34" charset="0"/>
              </a:rPr>
              <a:t>Connected other central figures to 1930s Stout faculty</a:t>
            </a:r>
          </a:p>
          <a:p>
            <a:pPr marL="285750" indent="-285750" fontAlgn="base">
              <a:spcBef>
                <a:spcPct val="0"/>
              </a:spcBef>
              <a:spcAft>
                <a:spcPct val="0"/>
              </a:spcAft>
              <a:buFont typeface="Arial" pitchFamily="34" charset="0"/>
              <a:buChar char="•"/>
            </a:pPr>
            <a:r>
              <a:rPr lang="en-US" sz="2400" dirty="0" smtClean="0">
                <a:solidFill>
                  <a:prstClr val="black"/>
                </a:solidFill>
                <a:latin typeface="Century Gothic" panose="020B0502020202020204" pitchFamily="34" charset="0"/>
              </a:rPr>
              <a:t>Presented findings at the National Collegiate Honors Conference in 2013</a:t>
            </a:r>
            <a:endParaRPr lang="en-US" sz="2400" dirty="0">
              <a:solidFill>
                <a:prstClr val="black"/>
              </a:solidFill>
              <a:latin typeface="Century Gothic" panose="020B0502020202020204" pitchFamily="34" charset="0"/>
            </a:endParaRPr>
          </a:p>
        </p:txBody>
      </p:sp>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567" t="48772" r="73059" b="34369"/>
          <a:stretch/>
        </p:blipFill>
        <p:spPr bwMode="auto">
          <a:xfrm>
            <a:off x="8229600" y="1474663"/>
            <a:ext cx="1859611" cy="2651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370769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427" t="7938"/>
          <a:stretch/>
        </p:blipFill>
        <p:spPr bwMode="auto">
          <a:xfrm>
            <a:off x="370109" y="2057218"/>
            <a:ext cx="3293278" cy="41441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584538"/>
            <a:ext cx="12192000" cy="1168400"/>
          </a:xfrm>
        </p:spPr>
        <p:txBody>
          <a:bodyPr>
            <a:normAutofit fontScale="90000"/>
          </a:bodyPr>
          <a:lstStyle/>
          <a:p>
            <a:pPr algn="ctr"/>
            <a:r>
              <a:rPr lang="en-US" b="1" dirty="0" smtClean="0">
                <a:solidFill>
                  <a:schemeClr val="tx2">
                    <a:lumMod val="75000"/>
                  </a:schemeClr>
                </a:solidFill>
              </a:rPr>
              <a:t>Sample Student Projects: </a:t>
            </a:r>
            <a:br>
              <a:rPr lang="en-US" b="1" dirty="0" smtClean="0">
                <a:solidFill>
                  <a:schemeClr val="tx2">
                    <a:lumMod val="75000"/>
                  </a:schemeClr>
                </a:solidFill>
              </a:rPr>
            </a:br>
            <a:r>
              <a:rPr lang="en-US" b="1" dirty="0" smtClean="0">
                <a:solidFill>
                  <a:schemeClr val="tx2">
                    <a:lumMod val="75000"/>
                  </a:schemeClr>
                </a:solidFill>
              </a:rPr>
              <a:t>Design 388</a:t>
            </a:r>
            <a:br>
              <a:rPr lang="en-US" b="1" dirty="0" smtClean="0">
                <a:solidFill>
                  <a:schemeClr val="tx2">
                    <a:lumMod val="75000"/>
                  </a:schemeClr>
                </a:solidFill>
              </a:rPr>
            </a:br>
            <a:r>
              <a:rPr lang="en-US" b="1" dirty="0" smtClean="0">
                <a:solidFill>
                  <a:schemeClr val="tx2">
                    <a:lumMod val="75000"/>
                  </a:schemeClr>
                </a:solidFill>
              </a:rPr>
              <a:t>Typographic Design</a:t>
            </a:r>
            <a:endParaRPr lang="en-US" b="1" dirty="0">
              <a:solidFill>
                <a:schemeClr val="tx2">
                  <a:lumMod val="75000"/>
                </a:schemeClr>
              </a:solidFill>
            </a:endParaRPr>
          </a:p>
        </p:txBody>
      </p:sp>
      <p:sp>
        <p:nvSpPr>
          <p:cNvPr id="6" name="TextBox 5"/>
          <p:cNvSpPr txBox="1"/>
          <p:nvPr/>
        </p:nvSpPr>
        <p:spPr>
          <a:xfrm>
            <a:off x="7848600" y="4563770"/>
            <a:ext cx="3352691" cy="1477328"/>
          </a:xfrm>
          <a:prstGeom prst="rect">
            <a:avLst/>
          </a:prstGeom>
          <a:noFill/>
        </p:spPr>
        <p:txBody>
          <a:bodyPr wrap="square" rtlCol="0">
            <a:spAutoFit/>
          </a:bodyPr>
          <a:lstStyle/>
          <a:p>
            <a:pPr algn="ctr" fontAlgn="base">
              <a:spcBef>
                <a:spcPct val="0"/>
              </a:spcBef>
              <a:spcAft>
                <a:spcPct val="0"/>
              </a:spcAft>
            </a:pPr>
            <a:r>
              <a:rPr lang="en-US" dirty="0" smtClean="0">
                <a:solidFill>
                  <a:prstClr val="black"/>
                </a:solidFill>
              </a:rPr>
              <a:t>Cody Hartleben drew from samples of  the words “Harvey Hall” in</a:t>
            </a:r>
          </a:p>
          <a:p>
            <a:pPr algn="ctr" fontAlgn="base">
              <a:spcBef>
                <a:spcPct val="0"/>
              </a:spcBef>
              <a:spcAft>
                <a:spcPct val="0"/>
              </a:spcAft>
            </a:pPr>
            <a:r>
              <a:rPr lang="en-US" dirty="0" smtClean="0">
                <a:solidFill>
                  <a:prstClr val="black"/>
                </a:solidFill>
              </a:rPr>
              <a:t>handwriting in UW-Stout Archives collections to create a font and logo design.</a:t>
            </a:r>
            <a:endParaRPr lang="en-US" dirty="0">
              <a:solidFill>
                <a:prstClr val="black"/>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7381" t="6017" r="46538" b="21428"/>
          <a:stretch/>
        </p:blipFill>
        <p:spPr>
          <a:xfrm rot="5400000">
            <a:off x="8441799" y="910702"/>
            <a:ext cx="1402277" cy="369530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6673" t="3850" r="4243" b="58294"/>
          <a:stretch/>
        </p:blipFill>
        <p:spPr>
          <a:xfrm rot="5400000">
            <a:off x="3786546" y="2757591"/>
            <a:ext cx="2867027" cy="2076245"/>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b="57436"/>
          <a:stretch/>
        </p:blipFill>
        <p:spPr>
          <a:xfrm rot="16200000">
            <a:off x="5801593" y="4123001"/>
            <a:ext cx="2690813" cy="1636567"/>
          </a:xfrm>
          <a:prstGeom prst="rect">
            <a:avLst/>
          </a:prstGeom>
        </p:spPr>
      </p:pic>
    </p:spTree>
    <p:extLst>
      <p:ext uri="{BB962C8B-B14F-4D97-AF65-F5344CB8AC3E}">
        <p14:creationId xmlns:p14="http://schemas.microsoft.com/office/powerpoint/2010/main" val="38585392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teckleinh\Desktop\Artexhibi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6967" b="25507"/>
          <a:stretch/>
        </p:blipFill>
        <p:spPr bwMode="auto">
          <a:xfrm>
            <a:off x="2438400" y="1749496"/>
            <a:ext cx="6763103" cy="4852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301240" y="609089"/>
            <a:ext cx="7315200" cy="1168400"/>
          </a:xfrm>
        </p:spPr>
        <p:txBody>
          <a:bodyPr>
            <a:normAutofit fontScale="90000"/>
          </a:bodyPr>
          <a:lstStyle/>
          <a:p>
            <a:pPr algn="ctr"/>
            <a:r>
              <a:rPr lang="en-US" b="1" dirty="0" smtClean="0">
                <a:solidFill>
                  <a:schemeClr val="tx2">
                    <a:lumMod val="75000"/>
                  </a:schemeClr>
                </a:solidFill>
              </a:rPr>
              <a:t>Art and Design</a:t>
            </a:r>
            <a:br>
              <a:rPr lang="en-US" b="1" dirty="0" smtClean="0">
                <a:solidFill>
                  <a:schemeClr val="tx2">
                    <a:lumMod val="75000"/>
                  </a:schemeClr>
                </a:solidFill>
              </a:rPr>
            </a:br>
            <a:r>
              <a:rPr lang="en-US" b="1" dirty="0" smtClean="0">
                <a:solidFill>
                  <a:schemeClr val="tx2">
                    <a:lumMod val="75000"/>
                  </a:schemeClr>
                </a:solidFill>
              </a:rPr>
              <a:t>Panorama Drawings Exhibit</a:t>
            </a:r>
            <a:endParaRPr lang="en-US" b="1" dirty="0">
              <a:solidFill>
                <a:schemeClr val="tx2">
                  <a:lumMod val="75000"/>
                </a:schemeClr>
              </a:solidFill>
            </a:endParaRPr>
          </a:p>
        </p:txBody>
      </p:sp>
    </p:spTree>
    <p:extLst>
      <p:ext uri="{BB962C8B-B14F-4D97-AF65-F5344CB8AC3E}">
        <p14:creationId xmlns:p14="http://schemas.microsoft.com/office/powerpoint/2010/main" val="2329760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900" y="914400"/>
            <a:ext cx="7315200" cy="1168400"/>
          </a:xfrm>
        </p:spPr>
        <p:txBody>
          <a:bodyPr>
            <a:normAutofit fontScale="90000"/>
          </a:bodyPr>
          <a:lstStyle/>
          <a:p>
            <a:pPr algn="ctr"/>
            <a:r>
              <a:rPr lang="en-US" b="1" dirty="0" smtClean="0">
                <a:solidFill>
                  <a:schemeClr val="tx2">
                    <a:lumMod val="75000"/>
                  </a:schemeClr>
                </a:solidFill>
              </a:rPr>
              <a:t>Sample Student Projects: Art and Design</a:t>
            </a:r>
            <a:br>
              <a:rPr lang="en-US" b="1" dirty="0" smtClean="0">
                <a:solidFill>
                  <a:schemeClr val="tx2">
                    <a:lumMod val="75000"/>
                  </a:schemeClr>
                </a:solidFill>
              </a:rPr>
            </a:br>
            <a:r>
              <a:rPr lang="en-US" b="1" dirty="0" smtClean="0">
                <a:solidFill>
                  <a:schemeClr val="tx2">
                    <a:lumMod val="75000"/>
                  </a:schemeClr>
                </a:solidFill>
              </a:rPr>
              <a:t>Panorama Drawings</a:t>
            </a:r>
            <a:endParaRPr lang="en-US" b="1" dirty="0">
              <a:solidFill>
                <a:schemeClr val="tx2">
                  <a:lumMod val="75000"/>
                </a:schemeClr>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67000"/>
            <a:ext cx="11049000" cy="312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8543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25" y="568960"/>
            <a:ext cx="11201400" cy="1168400"/>
          </a:xfrm>
        </p:spPr>
        <p:txBody>
          <a:bodyPr>
            <a:normAutofit fontScale="90000"/>
          </a:bodyPr>
          <a:lstStyle/>
          <a:p>
            <a:pPr algn="ctr"/>
            <a:r>
              <a:rPr lang="en-US" b="1" dirty="0" smtClean="0">
                <a:solidFill>
                  <a:schemeClr val="tx2">
                    <a:lumMod val="75000"/>
                  </a:schemeClr>
                </a:solidFill>
              </a:rPr>
              <a:t>Sample Student Projects: Art and Design</a:t>
            </a:r>
            <a:br>
              <a:rPr lang="en-US" b="1" dirty="0" smtClean="0">
                <a:solidFill>
                  <a:schemeClr val="tx2">
                    <a:lumMod val="75000"/>
                  </a:schemeClr>
                </a:solidFill>
              </a:rPr>
            </a:br>
            <a:r>
              <a:rPr lang="en-US" b="1" dirty="0" smtClean="0">
                <a:solidFill>
                  <a:schemeClr val="tx2">
                    <a:lumMod val="75000"/>
                  </a:schemeClr>
                </a:solidFill>
              </a:rPr>
              <a:t>Panorama Drawings</a:t>
            </a:r>
            <a:endParaRPr lang="en-US" b="1" dirty="0">
              <a:solidFill>
                <a:schemeClr val="tx2">
                  <a:lumMod val="75000"/>
                </a:schemeClr>
              </a:solidFill>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737360"/>
            <a:ext cx="10120754" cy="464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1770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145" y="-614185"/>
            <a:ext cx="11201400" cy="1168400"/>
          </a:xfrm>
        </p:spPr>
        <p:txBody>
          <a:bodyPr>
            <a:normAutofit/>
          </a:bodyPr>
          <a:lstStyle/>
          <a:p>
            <a:pPr algn="ctr"/>
            <a:r>
              <a:rPr lang="en-US" sz="3200" dirty="0" smtClean="0">
                <a:solidFill>
                  <a:schemeClr val="bg2"/>
                </a:solidFill>
                <a:latin typeface="Century Gothic" panose="020B0502020202020204" pitchFamily="34" charset="0"/>
              </a:rPr>
              <a:t/>
            </a:r>
            <a:br>
              <a:rPr lang="en-US" sz="3200" dirty="0" smtClean="0">
                <a:solidFill>
                  <a:schemeClr val="bg2"/>
                </a:solidFill>
                <a:latin typeface="Century Gothic" panose="020B0502020202020204" pitchFamily="34" charset="0"/>
              </a:rPr>
            </a:br>
            <a:r>
              <a:rPr lang="en-US" sz="3200" dirty="0" smtClean="0">
                <a:solidFill>
                  <a:schemeClr val="bg2"/>
                </a:solidFill>
                <a:latin typeface="Century Gothic" panose="020B0502020202020204" pitchFamily="34" charset="0"/>
              </a:rPr>
              <a:t>Construction </a:t>
            </a:r>
            <a:r>
              <a:rPr lang="en-US" sz="3200" dirty="0">
                <a:solidFill>
                  <a:schemeClr val="bg2"/>
                </a:solidFill>
                <a:latin typeface="Century Gothic" panose="020B0502020202020204" pitchFamily="34" charset="0"/>
              </a:rPr>
              <a:t>SMGT </a:t>
            </a:r>
            <a:r>
              <a:rPr lang="en-US" sz="3200" dirty="0" smtClean="0">
                <a:solidFill>
                  <a:schemeClr val="bg2"/>
                </a:solidFill>
                <a:latin typeface="Century Gothic" panose="020B0502020202020204" pitchFamily="34" charset="0"/>
              </a:rPr>
              <a:t>750: The </a:t>
            </a:r>
            <a:r>
              <a:rPr lang="en-US" sz="3200" dirty="0">
                <a:solidFill>
                  <a:schemeClr val="bg2"/>
                </a:solidFill>
                <a:latin typeface="Century Gothic" panose="020B0502020202020204" pitchFamily="34" charset="0"/>
              </a:rPr>
              <a:t>Built Environment</a:t>
            </a:r>
          </a:p>
        </p:txBody>
      </p:sp>
      <p:sp>
        <p:nvSpPr>
          <p:cNvPr id="3" name="TextBox 2"/>
          <p:cNvSpPr txBox="1"/>
          <p:nvPr/>
        </p:nvSpPr>
        <p:spPr>
          <a:xfrm>
            <a:off x="228600" y="420469"/>
            <a:ext cx="11429999" cy="923330"/>
          </a:xfrm>
          <a:prstGeom prst="rect">
            <a:avLst/>
          </a:prstGeom>
          <a:noFill/>
        </p:spPr>
        <p:txBody>
          <a:bodyPr wrap="square" rtlCol="0">
            <a:spAutoFit/>
          </a:bodyPr>
          <a:lstStyle/>
          <a:p>
            <a:pPr algn="ctr" fontAlgn="base">
              <a:spcBef>
                <a:spcPct val="0"/>
              </a:spcBef>
              <a:spcAft>
                <a:spcPct val="0"/>
              </a:spcAft>
            </a:pPr>
            <a:r>
              <a:rPr lang="en-US" dirty="0" smtClean="0">
                <a:solidFill>
                  <a:prstClr val="white">
                    <a:lumMod val="95000"/>
                  </a:prstClr>
                </a:solidFill>
                <a:latin typeface="Century Gothic" panose="020B0502020202020204" pitchFamily="34" charset="0"/>
              </a:rPr>
              <a:t>Two sections of the same class—each tasked with creating a historic structures report</a:t>
            </a:r>
          </a:p>
          <a:p>
            <a:pPr algn="ctr" fontAlgn="base">
              <a:spcBef>
                <a:spcPct val="0"/>
              </a:spcBef>
              <a:spcAft>
                <a:spcPct val="0"/>
              </a:spcAft>
            </a:pPr>
            <a:r>
              <a:rPr lang="en-US" dirty="0" smtClean="0">
                <a:solidFill>
                  <a:prstClr val="white">
                    <a:lumMod val="95000"/>
                  </a:prstClr>
                </a:solidFill>
                <a:latin typeface="Century Gothic" panose="020B0502020202020204" pitchFamily="34" charset="0"/>
              </a:rPr>
              <a:t>(A common practice among architects and construction firms)</a:t>
            </a:r>
          </a:p>
          <a:p>
            <a:pPr algn="ctr" fontAlgn="base">
              <a:spcBef>
                <a:spcPct val="0"/>
              </a:spcBef>
              <a:spcAft>
                <a:spcPct val="0"/>
              </a:spcAft>
            </a:pPr>
            <a:r>
              <a:rPr lang="en-US" dirty="0" smtClean="0">
                <a:solidFill>
                  <a:prstClr val="black"/>
                </a:solidFill>
                <a:latin typeface="Century Gothic" panose="020B0502020202020204" pitchFamily="34" charset="0"/>
              </a:rPr>
              <a:t>We did </a:t>
            </a:r>
            <a:r>
              <a:rPr lang="en-US" u="sng" dirty="0" smtClean="0">
                <a:solidFill>
                  <a:prstClr val="black"/>
                </a:solidFill>
                <a:latin typeface="Century Gothic" panose="020B0502020202020204" pitchFamily="34" charset="0"/>
              </a:rPr>
              <a:t>not</a:t>
            </a:r>
            <a:r>
              <a:rPr lang="en-US" dirty="0" smtClean="0">
                <a:solidFill>
                  <a:prstClr val="black"/>
                </a:solidFill>
                <a:latin typeface="Century Gothic" panose="020B0502020202020204" pitchFamily="34" charset="0"/>
              </a:rPr>
              <a:t> show them the report created by the architectural form for the existing project</a:t>
            </a:r>
            <a:endParaRPr lang="en-US" dirty="0">
              <a:solidFill>
                <a:prstClr val="black"/>
              </a:solidFill>
              <a:latin typeface="Century Gothic" panose="020B0502020202020204" pitchFamily="34" charset="0"/>
            </a:endParaRPr>
          </a:p>
        </p:txBody>
      </p:sp>
      <p:pic>
        <p:nvPicPr>
          <p:cNvPr id="7" name="Picture 6"/>
          <p:cNvPicPr>
            <a:picLocks noChangeAspect="1"/>
          </p:cNvPicPr>
          <p:nvPr/>
        </p:nvPicPr>
        <p:blipFill>
          <a:blip r:embed="rId2"/>
          <a:stretch>
            <a:fillRect/>
          </a:stretch>
        </p:blipFill>
        <p:spPr>
          <a:xfrm>
            <a:off x="6317487" y="1055255"/>
            <a:ext cx="3783399" cy="2261814"/>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stretch>
            <a:fillRect/>
          </a:stretch>
        </p:blipFill>
        <p:spPr>
          <a:xfrm>
            <a:off x="5164414" y="3505200"/>
            <a:ext cx="3823346" cy="309328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stretch>
            <a:fillRect/>
          </a:stretch>
        </p:blipFill>
        <p:spPr>
          <a:xfrm>
            <a:off x="555916" y="1261600"/>
            <a:ext cx="4343400" cy="5025934"/>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8982930" y="3774567"/>
            <a:ext cx="3020688" cy="2554545"/>
          </a:xfrm>
          <a:prstGeom prst="rect">
            <a:avLst/>
          </a:prstGeom>
          <a:noFill/>
        </p:spPr>
        <p:txBody>
          <a:bodyPr wrap="square" rtlCol="0">
            <a:spAutoFit/>
          </a:bodyPr>
          <a:lstStyle/>
          <a:p>
            <a:pPr algn="ctr" fontAlgn="base">
              <a:spcBef>
                <a:spcPct val="0"/>
              </a:spcBef>
              <a:spcAft>
                <a:spcPct val="0"/>
              </a:spcAft>
            </a:pPr>
            <a:r>
              <a:rPr lang="en-US" sz="3200" dirty="0" smtClean="0">
                <a:solidFill>
                  <a:srgbClr val="ACCBF9"/>
                </a:solidFill>
                <a:latin typeface="Century Gothic" panose="020B0502020202020204" pitchFamily="34" charset="0"/>
              </a:rPr>
              <a:t>3 teams:</a:t>
            </a:r>
          </a:p>
          <a:p>
            <a:pPr algn="ctr" fontAlgn="base">
              <a:spcBef>
                <a:spcPct val="0"/>
              </a:spcBef>
              <a:spcAft>
                <a:spcPct val="0"/>
              </a:spcAft>
            </a:pPr>
            <a:endParaRPr lang="en-US" sz="3200" dirty="0" smtClean="0">
              <a:solidFill>
                <a:srgbClr val="ACCBF9"/>
              </a:solidFill>
              <a:latin typeface="Century Gothic" panose="020B0502020202020204" pitchFamily="34" charset="0"/>
            </a:endParaRPr>
          </a:p>
          <a:p>
            <a:pPr algn="ctr" fontAlgn="base">
              <a:spcBef>
                <a:spcPct val="0"/>
              </a:spcBef>
              <a:spcAft>
                <a:spcPct val="0"/>
              </a:spcAft>
            </a:pPr>
            <a:r>
              <a:rPr lang="en-US" sz="3200" dirty="0" smtClean="0">
                <a:solidFill>
                  <a:srgbClr val="ACCBF9"/>
                </a:solidFill>
                <a:latin typeface="Century Gothic" panose="020B0502020202020204" pitchFamily="34" charset="0"/>
              </a:rPr>
              <a:t>History</a:t>
            </a:r>
          </a:p>
          <a:p>
            <a:pPr algn="ctr" fontAlgn="base">
              <a:spcBef>
                <a:spcPct val="0"/>
              </a:spcBef>
              <a:spcAft>
                <a:spcPct val="0"/>
              </a:spcAft>
            </a:pPr>
            <a:r>
              <a:rPr lang="en-US" sz="3200" dirty="0" smtClean="0">
                <a:solidFill>
                  <a:srgbClr val="ACCBF9"/>
                </a:solidFill>
                <a:latin typeface="Century Gothic" panose="020B0502020202020204" pitchFamily="34" charset="0"/>
              </a:rPr>
              <a:t>Architecture</a:t>
            </a:r>
          </a:p>
          <a:p>
            <a:pPr algn="ctr" fontAlgn="base">
              <a:spcBef>
                <a:spcPct val="0"/>
              </a:spcBef>
              <a:spcAft>
                <a:spcPct val="0"/>
              </a:spcAft>
            </a:pPr>
            <a:r>
              <a:rPr lang="en-US" sz="3200" dirty="0" smtClean="0">
                <a:solidFill>
                  <a:srgbClr val="ACCBF9"/>
                </a:solidFill>
                <a:latin typeface="Century Gothic" panose="020B0502020202020204" pitchFamily="34" charset="0"/>
              </a:rPr>
              <a:t>Construction</a:t>
            </a:r>
            <a:endParaRPr lang="en-US" sz="3200" dirty="0">
              <a:solidFill>
                <a:srgbClr val="ACCBF9"/>
              </a:solidFill>
              <a:latin typeface="Century Gothic" panose="020B0502020202020204" pitchFamily="34" charset="0"/>
            </a:endParaRPr>
          </a:p>
        </p:txBody>
      </p:sp>
    </p:spTree>
    <p:extLst>
      <p:ext uri="{BB962C8B-B14F-4D97-AF65-F5344CB8AC3E}">
        <p14:creationId xmlns:p14="http://schemas.microsoft.com/office/powerpoint/2010/main" val="34925925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429" y="-350337"/>
            <a:ext cx="12301199" cy="1168400"/>
          </a:xfrm>
        </p:spPr>
        <p:txBody>
          <a:bodyPr>
            <a:normAutofit/>
          </a:bodyPr>
          <a:lstStyle/>
          <a:p>
            <a:pPr algn="ctr"/>
            <a:r>
              <a:rPr lang="en-US" sz="2800" dirty="0" smtClean="0">
                <a:solidFill>
                  <a:schemeClr val="bg2"/>
                </a:solidFill>
                <a:latin typeface="Century Gothic" panose="020B0502020202020204" pitchFamily="34" charset="0"/>
              </a:rPr>
              <a:t>Bio-355: Entomology</a:t>
            </a:r>
            <a:br>
              <a:rPr lang="en-US" sz="2800" dirty="0" smtClean="0">
                <a:solidFill>
                  <a:schemeClr val="bg2"/>
                </a:solidFill>
                <a:latin typeface="Century Gothic" panose="020B0502020202020204" pitchFamily="34" charset="0"/>
              </a:rPr>
            </a:br>
            <a:r>
              <a:rPr lang="en-US" sz="2800" dirty="0" smtClean="0">
                <a:solidFill>
                  <a:schemeClr val="bg2"/>
                </a:solidFill>
                <a:latin typeface="Century Gothic" panose="020B0502020202020204" pitchFamily="34" charset="0"/>
              </a:rPr>
              <a:t> Investigation of Wasp Infestations</a:t>
            </a:r>
            <a:endParaRPr lang="en-US" sz="2800" dirty="0">
              <a:solidFill>
                <a:schemeClr val="bg2"/>
              </a:solidFill>
              <a:latin typeface="Century Gothic" panose="020B0502020202020204" pitchFamily="34" charset="0"/>
            </a:endParaRPr>
          </a:p>
        </p:txBody>
      </p:sp>
      <p:pic>
        <p:nvPicPr>
          <p:cNvPr id="3" name="Picture 2"/>
          <p:cNvPicPr>
            <a:picLocks noChangeAspect="1"/>
          </p:cNvPicPr>
          <p:nvPr/>
        </p:nvPicPr>
        <p:blipFill rotWithShape="1">
          <a:blip r:embed="rId2"/>
          <a:srcRect b="31329"/>
          <a:stretch/>
        </p:blipFill>
        <p:spPr>
          <a:xfrm>
            <a:off x="4454687" y="1220374"/>
            <a:ext cx="4128056" cy="2482344"/>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3"/>
          <a:stretch>
            <a:fillRect/>
          </a:stretch>
        </p:blipFill>
        <p:spPr>
          <a:xfrm>
            <a:off x="3353115" y="4081835"/>
            <a:ext cx="5187634" cy="137160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stretch>
            <a:fillRect/>
          </a:stretch>
        </p:blipFill>
        <p:spPr>
          <a:xfrm>
            <a:off x="8797664" y="1512729"/>
            <a:ext cx="3074623" cy="3803349"/>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rotWithShape="1">
          <a:blip r:embed="rId5"/>
          <a:srcRect l="58803" t="14957" r="3787" b="21279"/>
          <a:stretch/>
        </p:blipFill>
        <p:spPr>
          <a:xfrm>
            <a:off x="197954" y="1724865"/>
            <a:ext cx="2989574" cy="3703064"/>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6"/>
          <a:stretch>
            <a:fillRect/>
          </a:stretch>
        </p:blipFill>
        <p:spPr>
          <a:xfrm rot="21448551">
            <a:off x="9501368" y="5933127"/>
            <a:ext cx="2724150" cy="1009650"/>
          </a:xfrm>
          <a:prstGeom prst="rect">
            <a:avLst/>
          </a:prstGeom>
        </p:spPr>
      </p:pic>
      <p:pic>
        <p:nvPicPr>
          <p:cNvPr id="10" name="Picture 9"/>
          <p:cNvPicPr>
            <a:picLocks noChangeAspect="1"/>
          </p:cNvPicPr>
          <p:nvPr/>
        </p:nvPicPr>
        <p:blipFill>
          <a:blip r:embed="rId7"/>
          <a:stretch>
            <a:fillRect/>
          </a:stretch>
        </p:blipFill>
        <p:spPr>
          <a:xfrm rot="16200000">
            <a:off x="8762906" y="2584401"/>
            <a:ext cx="447881" cy="6410304"/>
          </a:xfrm>
          <a:prstGeom prst="rect">
            <a:avLst/>
          </a:prstGeom>
        </p:spPr>
      </p:pic>
      <p:sp>
        <p:nvSpPr>
          <p:cNvPr id="11" name="Rectangle 10"/>
          <p:cNvSpPr/>
          <p:nvPr/>
        </p:nvSpPr>
        <p:spPr>
          <a:xfrm>
            <a:off x="0" y="5604887"/>
            <a:ext cx="2989574" cy="369332"/>
          </a:xfrm>
          <a:prstGeom prst="rect">
            <a:avLst/>
          </a:prstGeom>
        </p:spPr>
        <p:txBody>
          <a:bodyPr wrap="square">
            <a:spAutoFit/>
          </a:bodyPr>
          <a:lstStyle/>
          <a:p>
            <a:pPr algn="ctr" fontAlgn="base">
              <a:spcBef>
                <a:spcPct val="0"/>
              </a:spcBef>
              <a:spcAft>
                <a:spcPct val="0"/>
              </a:spcAft>
            </a:pPr>
            <a:r>
              <a:rPr lang="en-US" dirty="0" smtClean="0">
                <a:solidFill>
                  <a:srgbClr val="ACCBF9"/>
                </a:solidFill>
                <a:latin typeface="Century Gothic" panose="020B0502020202020204" pitchFamily="34" charset="0"/>
              </a:rPr>
              <a:t>Interviews with Alumni</a:t>
            </a:r>
            <a:endParaRPr lang="en-US" dirty="0">
              <a:solidFill>
                <a:prstClr val="black"/>
              </a:solidFill>
              <a:latin typeface="Elephant" pitchFamily="18" charset="0"/>
            </a:endParaRPr>
          </a:p>
        </p:txBody>
      </p:sp>
      <p:sp>
        <p:nvSpPr>
          <p:cNvPr id="12" name="Rectangle 11"/>
          <p:cNvSpPr/>
          <p:nvPr/>
        </p:nvSpPr>
        <p:spPr>
          <a:xfrm>
            <a:off x="6518715" y="6114785"/>
            <a:ext cx="2662908" cy="646331"/>
          </a:xfrm>
          <a:prstGeom prst="rect">
            <a:avLst/>
          </a:prstGeom>
        </p:spPr>
        <p:txBody>
          <a:bodyPr wrap="none">
            <a:spAutoFit/>
          </a:bodyPr>
          <a:lstStyle/>
          <a:p>
            <a:pPr algn="ctr" fontAlgn="base">
              <a:spcBef>
                <a:spcPct val="0"/>
              </a:spcBef>
              <a:spcAft>
                <a:spcPct val="0"/>
              </a:spcAft>
            </a:pPr>
            <a:r>
              <a:rPr lang="en-US" dirty="0" smtClean="0">
                <a:solidFill>
                  <a:srgbClr val="ACCBF9"/>
                </a:solidFill>
                <a:latin typeface="Century Gothic" panose="020B0502020202020204" pitchFamily="34" charset="0"/>
              </a:rPr>
              <a:t>Student Health Office </a:t>
            </a:r>
            <a:br>
              <a:rPr lang="en-US" dirty="0" smtClean="0">
                <a:solidFill>
                  <a:srgbClr val="ACCBF9"/>
                </a:solidFill>
                <a:latin typeface="Century Gothic" panose="020B0502020202020204" pitchFamily="34" charset="0"/>
              </a:rPr>
            </a:br>
            <a:r>
              <a:rPr lang="en-US" dirty="0" smtClean="0">
                <a:solidFill>
                  <a:srgbClr val="ACCBF9"/>
                </a:solidFill>
                <a:latin typeface="Century Gothic" panose="020B0502020202020204" pitchFamily="34" charset="0"/>
              </a:rPr>
              <a:t>Annual Reports</a:t>
            </a:r>
            <a:endParaRPr lang="en-US" dirty="0">
              <a:solidFill>
                <a:prstClr val="black"/>
              </a:solidFill>
              <a:latin typeface="Elephant" pitchFamily="18" charset="0"/>
            </a:endParaRPr>
          </a:p>
        </p:txBody>
      </p:sp>
      <p:sp>
        <p:nvSpPr>
          <p:cNvPr id="13" name="Rectangle 12"/>
          <p:cNvSpPr/>
          <p:nvPr/>
        </p:nvSpPr>
        <p:spPr>
          <a:xfrm>
            <a:off x="4909942" y="3673865"/>
            <a:ext cx="3672801" cy="369332"/>
          </a:xfrm>
          <a:prstGeom prst="rect">
            <a:avLst/>
          </a:prstGeom>
        </p:spPr>
        <p:txBody>
          <a:bodyPr wrap="none">
            <a:spAutoFit/>
          </a:bodyPr>
          <a:lstStyle/>
          <a:p>
            <a:pPr algn="ctr" fontAlgn="base">
              <a:spcBef>
                <a:spcPct val="0"/>
              </a:spcBef>
              <a:spcAft>
                <a:spcPct val="0"/>
              </a:spcAft>
            </a:pPr>
            <a:r>
              <a:rPr lang="en-US" dirty="0" smtClean="0">
                <a:solidFill>
                  <a:srgbClr val="ACCBF9"/>
                </a:solidFill>
                <a:latin typeface="Century Gothic" panose="020B0502020202020204" pitchFamily="34" charset="0"/>
              </a:rPr>
              <a:t>Building and Maintenance Files</a:t>
            </a:r>
            <a:endParaRPr lang="en-US" dirty="0">
              <a:solidFill>
                <a:prstClr val="black"/>
              </a:solidFill>
              <a:latin typeface="Elephant" pitchFamily="18" charset="0"/>
            </a:endParaRPr>
          </a:p>
        </p:txBody>
      </p:sp>
      <p:sp>
        <p:nvSpPr>
          <p:cNvPr id="14" name="Rectangle 13"/>
          <p:cNvSpPr/>
          <p:nvPr/>
        </p:nvSpPr>
        <p:spPr>
          <a:xfrm>
            <a:off x="424370" y="745574"/>
            <a:ext cx="11277600" cy="369332"/>
          </a:xfrm>
          <a:prstGeom prst="rect">
            <a:avLst/>
          </a:prstGeom>
        </p:spPr>
        <p:txBody>
          <a:bodyPr wrap="square">
            <a:spAutoFit/>
          </a:bodyPr>
          <a:lstStyle/>
          <a:p>
            <a:pPr algn="ctr" fontAlgn="base">
              <a:spcBef>
                <a:spcPct val="0"/>
              </a:spcBef>
              <a:spcAft>
                <a:spcPct val="0"/>
              </a:spcAft>
            </a:pPr>
            <a:r>
              <a:rPr lang="en-US" dirty="0" smtClean="0">
                <a:solidFill>
                  <a:prstClr val="white"/>
                </a:solidFill>
                <a:latin typeface="Century Gothic" panose="020B0502020202020204" pitchFamily="34" charset="0"/>
              </a:rPr>
              <a:t>Identified the species of wasp, its habits, and potential future distribution on campus  </a:t>
            </a:r>
            <a:endParaRPr lang="en-US" dirty="0">
              <a:solidFill>
                <a:prstClr val="white"/>
              </a:solidFill>
              <a:latin typeface="Elephant" pitchFamily="18" charset="0"/>
            </a:endParaRPr>
          </a:p>
        </p:txBody>
      </p:sp>
    </p:spTree>
    <p:extLst>
      <p:ext uri="{BB962C8B-B14F-4D97-AF65-F5344CB8AC3E}">
        <p14:creationId xmlns:p14="http://schemas.microsoft.com/office/powerpoint/2010/main" val="1899631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322910"/>
            <a:ext cx="10591800" cy="2587752"/>
          </a:xfrm>
        </p:spPr>
        <p:txBody>
          <a:bodyPr>
            <a:normAutofit fontScale="90000"/>
          </a:bodyPr>
          <a:lstStyle/>
          <a:p>
            <a:r>
              <a:rPr lang="en-US" sz="6000" dirty="0" smtClean="0"/>
              <a:t>The Harvey Game:</a:t>
            </a:r>
            <a:br>
              <a:rPr lang="en-US" sz="6000" dirty="0" smtClean="0"/>
            </a:br>
            <a:r>
              <a:rPr lang="en-US" sz="6000" dirty="0" smtClean="0"/>
              <a:t>An interactive representation of Harvey Hall during the 20</a:t>
            </a:r>
            <a:r>
              <a:rPr lang="en-US" sz="6000" baseline="30000" dirty="0" smtClean="0"/>
              <a:t>th</a:t>
            </a:r>
            <a:r>
              <a:rPr lang="en-US" sz="6000" dirty="0" smtClean="0"/>
              <a:t> century</a:t>
            </a:r>
            <a:endParaRPr lang="en-US" sz="6000" dirty="0"/>
          </a:p>
        </p:txBody>
      </p:sp>
    </p:spTree>
    <p:extLst>
      <p:ext uri="{BB962C8B-B14F-4D97-AF65-F5344CB8AC3E}">
        <p14:creationId xmlns:p14="http://schemas.microsoft.com/office/powerpoint/2010/main" val="28445687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026" name="Picture 2" descr="http://www.uwstout.edu/news/articles/images/beck-dave_animationclass_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053" y="2414601"/>
            <a:ext cx="4929985" cy="36112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609600" y="0"/>
            <a:ext cx="10981238" cy="923330"/>
          </a:xfrm>
          <a:prstGeom prst="rect">
            <a:avLst/>
          </a:prstGeom>
          <a:noFill/>
        </p:spPr>
        <p:txBody>
          <a:bodyPr wrap="square" rtlCol="0">
            <a:spAutoFit/>
          </a:bodyPr>
          <a:lstStyle/>
          <a:p>
            <a:pPr algn="ctr" fontAlgn="base">
              <a:spcBef>
                <a:spcPct val="0"/>
              </a:spcBef>
              <a:spcAft>
                <a:spcPct val="0"/>
              </a:spcAft>
            </a:pPr>
            <a:r>
              <a:rPr lang="en-US" sz="5400" dirty="0" smtClean="0">
                <a:solidFill>
                  <a:prstClr val="black"/>
                </a:solidFill>
                <a:latin typeface="Century Gothic" panose="020B0502020202020204" pitchFamily="34" charset="0"/>
              </a:rPr>
              <a:t>The Virtual </a:t>
            </a:r>
            <a:r>
              <a:rPr lang="en-US" sz="5400" dirty="0">
                <a:solidFill>
                  <a:prstClr val="black"/>
                </a:solidFill>
                <a:latin typeface="Century Gothic" panose="020B0502020202020204" pitchFamily="34" charset="0"/>
              </a:rPr>
              <a:t>Harvey </a:t>
            </a:r>
            <a:r>
              <a:rPr lang="en-US" sz="5400" dirty="0" smtClean="0">
                <a:solidFill>
                  <a:prstClr val="black"/>
                </a:solidFill>
                <a:latin typeface="Century Gothic" panose="020B0502020202020204" pitchFamily="34" charset="0"/>
              </a:rPr>
              <a:t>Hall Team</a:t>
            </a:r>
            <a:endParaRPr lang="en-US" sz="5400" dirty="0">
              <a:solidFill>
                <a:prstClr val="black"/>
              </a:solidFill>
              <a:latin typeface="Century Gothic" panose="020B0502020202020204" pitchFamily="34" charset="0"/>
            </a:endParaRPr>
          </a:p>
        </p:txBody>
      </p:sp>
      <p:sp>
        <p:nvSpPr>
          <p:cNvPr id="3" name="TextBox 2"/>
          <p:cNvSpPr txBox="1"/>
          <p:nvPr/>
        </p:nvSpPr>
        <p:spPr>
          <a:xfrm>
            <a:off x="-247569" y="945855"/>
            <a:ext cx="11925493" cy="1200329"/>
          </a:xfrm>
          <a:prstGeom prst="rect">
            <a:avLst/>
          </a:prstGeom>
          <a:noFill/>
        </p:spPr>
        <p:txBody>
          <a:bodyPr wrap="square" rtlCol="0">
            <a:spAutoFit/>
          </a:bodyPr>
          <a:lstStyle/>
          <a:p>
            <a:pPr algn="ctr" fontAlgn="base">
              <a:spcBef>
                <a:spcPct val="0"/>
              </a:spcBef>
              <a:spcAft>
                <a:spcPct val="0"/>
              </a:spcAft>
            </a:pPr>
            <a:r>
              <a:rPr lang="en-US" sz="2400" dirty="0" smtClean="0">
                <a:solidFill>
                  <a:prstClr val="black"/>
                </a:solidFill>
                <a:latin typeface="Century Gothic" panose="020B0502020202020204" pitchFamily="34" charset="0"/>
              </a:rPr>
              <a:t>Mission:</a:t>
            </a:r>
          </a:p>
          <a:p>
            <a:pPr algn="ctr" fontAlgn="base">
              <a:spcBef>
                <a:spcPct val="0"/>
              </a:spcBef>
              <a:spcAft>
                <a:spcPct val="0"/>
              </a:spcAft>
            </a:pPr>
            <a:r>
              <a:rPr lang="en-US" sz="2400" dirty="0" smtClean="0">
                <a:solidFill>
                  <a:prstClr val="black"/>
                </a:solidFill>
                <a:latin typeface="Century Gothic" panose="020B0502020202020204" pitchFamily="34" charset="0"/>
              </a:rPr>
              <a:t>Interpret facets of Harvey Hall’s history using cross-campus, interdisciplinary voices</a:t>
            </a:r>
            <a:endParaRPr lang="en-US" sz="2400" dirty="0">
              <a:solidFill>
                <a:prstClr val="black"/>
              </a:solidFill>
              <a:latin typeface="Century Gothic" panose="020B0502020202020204" pitchFamily="34" charset="0"/>
            </a:endParaRPr>
          </a:p>
        </p:txBody>
      </p:sp>
      <p:sp>
        <p:nvSpPr>
          <p:cNvPr id="8" name="Rectangle 7"/>
          <p:cNvSpPr/>
          <p:nvPr/>
        </p:nvSpPr>
        <p:spPr>
          <a:xfrm>
            <a:off x="457200" y="2135022"/>
            <a:ext cx="6219493" cy="4662815"/>
          </a:xfrm>
          <a:prstGeom prst="rect">
            <a:avLst/>
          </a:prstGeom>
        </p:spPr>
        <p:txBody>
          <a:bodyPr wrap="square">
            <a:spAutoFit/>
          </a:bodyPr>
          <a:lstStyle/>
          <a:p>
            <a:pPr algn="ctr" fontAlgn="base">
              <a:spcBef>
                <a:spcPct val="0"/>
              </a:spcBef>
              <a:spcAft>
                <a:spcPct val="0"/>
              </a:spcAft>
            </a:pPr>
            <a:r>
              <a:rPr lang="en-US" sz="900" dirty="0">
                <a:solidFill>
                  <a:prstClr val="black"/>
                </a:solidFill>
                <a:latin typeface="Elephant" pitchFamily="18" charset="0"/>
              </a:rPr>
              <a:t> </a:t>
            </a:r>
            <a:endParaRPr lang="en-US" sz="900" b="1" dirty="0">
              <a:solidFill>
                <a:prstClr val="black"/>
              </a:solidFill>
            </a:endParaRPr>
          </a:p>
          <a:p>
            <a:pPr algn="ctr" fontAlgn="base">
              <a:spcBef>
                <a:spcPct val="0"/>
              </a:spcBef>
              <a:spcAft>
                <a:spcPct val="0"/>
              </a:spcAft>
            </a:pPr>
            <a:r>
              <a:rPr lang="en-US" sz="1600" b="1" dirty="0" smtClean="0">
                <a:solidFill>
                  <a:prstClr val="black"/>
                </a:solidFill>
              </a:rPr>
              <a:t>Fall 2014</a:t>
            </a:r>
          </a:p>
          <a:p>
            <a:pPr fontAlgn="base">
              <a:spcBef>
                <a:spcPct val="0"/>
              </a:spcBef>
              <a:spcAft>
                <a:spcPct val="0"/>
              </a:spcAft>
            </a:pPr>
            <a:r>
              <a:rPr lang="en-US" sz="1600" b="1" dirty="0" smtClean="0">
                <a:solidFill>
                  <a:prstClr val="black"/>
                </a:solidFill>
              </a:rPr>
              <a:t>Interactive </a:t>
            </a:r>
            <a:r>
              <a:rPr lang="en-US" sz="1600" b="1" dirty="0">
                <a:solidFill>
                  <a:prstClr val="black"/>
                </a:solidFill>
              </a:rPr>
              <a:t>Environments Workshop </a:t>
            </a:r>
            <a:r>
              <a:rPr lang="en-US" sz="1600" dirty="0" smtClean="0">
                <a:solidFill>
                  <a:prstClr val="black"/>
                </a:solidFill>
              </a:rPr>
              <a:t>Des 256</a:t>
            </a:r>
          </a:p>
          <a:p>
            <a:pPr fontAlgn="base">
              <a:spcBef>
                <a:spcPct val="0"/>
              </a:spcBef>
              <a:spcAft>
                <a:spcPct val="0"/>
              </a:spcAft>
            </a:pPr>
            <a:r>
              <a:rPr lang="en-US" sz="1600" dirty="0" smtClean="0">
                <a:solidFill>
                  <a:prstClr val="black"/>
                </a:solidFill>
              </a:rPr>
              <a:t> Design </a:t>
            </a:r>
            <a:r>
              <a:rPr lang="en-US" sz="1600" dirty="0">
                <a:solidFill>
                  <a:prstClr val="black"/>
                </a:solidFill>
              </a:rPr>
              <a:t>students begin to build the virtual space, creating locations in which to embed digital artifacts.</a:t>
            </a:r>
          </a:p>
          <a:p>
            <a:pPr algn="ctr" fontAlgn="base">
              <a:spcBef>
                <a:spcPct val="0"/>
              </a:spcBef>
              <a:spcAft>
                <a:spcPct val="0"/>
              </a:spcAft>
            </a:pPr>
            <a:r>
              <a:rPr lang="en-US" sz="1600" dirty="0">
                <a:solidFill>
                  <a:prstClr val="black"/>
                </a:solidFill>
              </a:rPr>
              <a:t> </a:t>
            </a:r>
          </a:p>
          <a:p>
            <a:pPr algn="ctr" fontAlgn="base">
              <a:spcBef>
                <a:spcPct val="0"/>
              </a:spcBef>
              <a:spcAft>
                <a:spcPct val="0"/>
              </a:spcAft>
            </a:pPr>
            <a:r>
              <a:rPr lang="en-US" sz="1600" b="1" dirty="0">
                <a:solidFill>
                  <a:prstClr val="black"/>
                </a:solidFill>
              </a:rPr>
              <a:t>Spring 2015</a:t>
            </a:r>
          </a:p>
          <a:p>
            <a:pPr fontAlgn="base">
              <a:spcBef>
                <a:spcPct val="0"/>
              </a:spcBef>
              <a:spcAft>
                <a:spcPct val="0"/>
              </a:spcAft>
            </a:pPr>
            <a:r>
              <a:rPr lang="en-US" sz="1600" b="1" dirty="0">
                <a:solidFill>
                  <a:prstClr val="black"/>
                </a:solidFill>
              </a:rPr>
              <a:t>Interactive Environments Workshop </a:t>
            </a:r>
            <a:r>
              <a:rPr lang="en-US" sz="1600" dirty="0" smtClean="0">
                <a:solidFill>
                  <a:prstClr val="black"/>
                </a:solidFill>
              </a:rPr>
              <a:t>Des 256</a:t>
            </a:r>
          </a:p>
          <a:p>
            <a:pPr fontAlgn="base">
              <a:spcBef>
                <a:spcPct val="0"/>
              </a:spcBef>
              <a:spcAft>
                <a:spcPct val="0"/>
              </a:spcAft>
            </a:pPr>
            <a:r>
              <a:rPr lang="en-US" sz="1600" b="1" dirty="0" smtClean="0">
                <a:solidFill>
                  <a:prstClr val="black"/>
                </a:solidFill>
              </a:rPr>
              <a:t>Digital </a:t>
            </a:r>
            <a:r>
              <a:rPr lang="en-US" sz="1600" b="1" dirty="0">
                <a:solidFill>
                  <a:prstClr val="black"/>
                </a:solidFill>
              </a:rPr>
              <a:t>Humanities Seminar </a:t>
            </a:r>
            <a:r>
              <a:rPr lang="en-US" sz="1600" dirty="0" err="1" smtClean="0">
                <a:solidFill>
                  <a:prstClr val="black"/>
                </a:solidFill>
              </a:rPr>
              <a:t>Engl</a:t>
            </a:r>
            <a:r>
              <a:rPr lang="en-US" sz="1600" dirty="0" smtClean="0">
                <a:solidFill>
                  <a:prstClr val="black"/>
                </a:solidFill>
              </a:rPr>
              <a:t> 480</a:t>
            </a:r>
          </a:p>
          <a:p>
            <a:pPr fontAlgn="base">
              <a:spcBef>
                <a:spcPct val="0"/>
              </a:spcBef>
              <a:spcAft>
                <a:spcPct val="0"/>
              </a:spcAft>
            </a:pPr>
            <a:r>
              <a:rPr lang="en-US" sz="1600" dirty="0" smtClean="0">
                <a:solidFill>
                  <a:prstClr val="black"/>
                </a:solidFill>
              </a:rPr>
              <a:t>Digital </a:t>
            </a:r>
            <a:r>
              <a:rPr lang="en-US" sz="1600" dirty="0">
                <a:solidFill>
                  <a:prstClr val="black"/>
                </a:solidFill>
              </a:rPr>
              <a:t>Humanities students </a:t>
            </a:r>
            <a:r>
              <a:rPr lang="en-US" sz="1600" dirty="0" smtClean="0">
                <a:solidFill>
                  <a:prstClr val="black"/>
                </a:solidFill>
              </a:rPr>
              <a:t>collect</a:t>
            </a:r>
            <a:r>
              <a:rPr lang="en-US" sz="1600" dirty="0">
                <a:solidFill>
                  <a:prstClr val="black"/>
                </a:solidFill>
              </a:rPr>
              <a:t>, research, and curate digital artifacts to incorporate into the virtual space. Students in the two courses </a:t>
            </a:r>
            <a:r>
              <a:rPr lang="en-US" sz="1600" dirty="0" smtClean="0">
                <a:solidFill>
                  <a:prstClr val="black"/>
                </a:solidFill>
              </a:rPr>
              <a:t>collaborated </a:t>
            </a:r>
            <a:r>
              <a:rPr lang="en-US" sz="1600" dirty="0">
                <a:solidFill>
                  <a:prstClr val="black"/>
                </a:solidFill>
              </a:rPr>
              <a:t>on the design and refinement of the virtual space.</a:t>
            </a:r>
          </a:p>
          <a:p>
            <a:pPr fontAlgn="base">
              <a:spcBef>
                <a:spcPct val="0"/>
              </a:spcBef>
              <a:spcAft>
                <a:spcPct val="0"/>
              </a:spcAft>
            </a:pPr>
            <a:endParaRPr lang="en-US" sz="1600" dirty="0">
              <a:solidFill>
                <a:prstClr val="black"/>
              </a:solidFill>
            </a:endParaRPr>
          </a:p>
          <a:p>
            <a:pPr fontAlgn="base">
              <a:spcBef>
                <a:spcPct val="0"/>
              </a:spcBef>
              <a:spcAft>
                <a:spcPct val="0"/>
              </a:spcAft>
            </a:pPr>
            <a:r>
              <a:rPr lang="en-US" sz="1600" b="1" dirty="0">
                <a:solidFill>
                  <a:prstClr val="black"/>
                </a:solidFill>
              </a:rPr>
              <a:t>DES 373: 3D Modeling &amp; Animation </a:t>
            </a:r>
            <a:r>
              <a:rPr lang="en-US" sz="1600" b="1" dirty="0" smtClean="0">
                <a:solidFill>
                  <a:prstClr val="black"/>
                </a:solidFill>
              </a:rPr>
              <a:t>III (both semesters)</a:t>
            </a:r>
          </a:p>
          <a:p>
            <a:pPr fontAlgn="base">
              <a:spcBef>
                <a:spcPct val="0"/>
              </a:spcBef>
              <a:spcAft>
                <a:spcPct val="0"/>
              </a:spcAft>
            </a:pPr>
            <a:endParaRPr lang="en-US" sz="1600" dirty="0">
              <a:solidFill>
                <a:prstClr val="black"/>
              </a:solidFill>
            </a:endParaRPr>
          </a:p>
          <a:p>
            <a:pPr fontAlgn="base">
              <a:spcBef>
                <a:spcPct val="0"/>
              </a:spcBef>
              <a:spcAft>
                <a:spcPct val="0"/>
              </a:spcAft>
            </a:pPr>
            <a:r>
              <a:rPr lang="en-US" sz="1600" b="1" dirty="0" smtClean="0">
                <a:solidFill>
                  <a:prstClr val="black"/>
                </a:solidFill>
              </a:rPr>
              <a:t>Digital Cinematics Class: </a:t>
            </a:r>
            <a:r>
              <a:rPr lang="en-US" sz="1600" dirty="0" smtClean="0">
                <a:solidFill>
                  <a:prstClr val="black"/>
                </a:solidFill>
              </a:rPr>
              <a:t>Created cinematic introductory and cut scenes</a:t>
            </a:r>
            <a:endParaRPr lang="en-US" sz="1600" dirty="0">
              <a:solidFill>
                <a:prstClr val="black"/>
              </a:solidFill>
            </a:endParaRPr>
          </a:p>
          <a:p>
            <a:pPr algn="ctr" fontAlgn="base">
              <a:spcBef>
                <a:spcPct val="0"/>
              </a:spcBef>
              <a:spcAft>
                <a:spcPct val="0"/>
              </a:spcAft>
            </a:pPr>
            <a:endParaRPr lang="en-US" sz="1600" dirty="0">
              <a:solidFill>
                <a:prstClr val="black"/>
              </a:solidFill>
            </a:endParaRPr>
          </a:p>
        </p:txBody>
      </p:sp>
    </p:spTree>
    <p:extLst>
      <p:ext uri="{BB962C8B-B14F-4D97-AF65-F5344CB8AC3E}">
        <p14:creationId xmlns:p14="http://schemas.microsoft.com/office/powerpoint/2010/main" val="2290092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0" y="1447800"/>
            <a:ext cx="3714750" cy="1048968"/>
          </a:xfrm>
          <a:prstGeom prst="rect">
            <a:avLst/>
          </a:prstGeom>
          <a:noFill/>
          <a:ln>
            <a:noFill/>
          </a:ln>
        </p:spPr>
        <p:txBody>
          <a:bodyPr vert="horz" lIns="1188700" tIns="45700" rIns="274300" bIns="45700" rtlCol="0" anchor="ctr" anchorCtr="0">
            <a:noAutofit/>
          </a:bodyPr>
          <a:lstStyle/>
          <a:p>
            <a:pPr>
              <a:spcBef>
                <a:spcPts val="0"/>
              </a:spcBef>
              <a:buClr>
                <a:schemeClr val="lt1"/>
              </a:buClr>
              <a:buSzPct val="25000"/>
            </a:pPr>
            <a:r>
              <a:rPr lang="en-US" dirty="0" smtClean="0"/>
              <a:t>Harvey Game</a:t>
            </a:r>
            <a:br>
              <a:rPr lang="en-US" dirty="0" smtClean="0"/>
            </a:br>
            <a:r>
              <a:rPr lang="en-US" dirty="0"/>
              <a:t/>
            </a:r>
            <a:br>
              <a:rPr lang="en-US" dirty="0"/>
            </a:br>
            <a:r>
              <a:rPr lang="en-US" dirty="0" smtClean="0"/>
              <a:t>Fall 2014</a:t>
            </a:r>
            <a:endParaRPr lang="en-US" dirty="0"/>
          </a:p>
        </p:txBody>
      </p:sp>
      <p:pic>
        <p:nvPicPr>
          <p:cNvPr id="56" name="Shape 56"/>
          <p:cNvPicPr preferRelativeResize="0"/>
          <p:nvPr/>
        </p:nvPicPr>
        <p:blipFill>
          <a:blip r:embed="rId3">
            <a:alphaModFix/>
          </a:blip>
          <a:stretch>
            <a:fillRect/>
          </a:stretch>
        </p:blipFill>
        <p:spPr>
          <a:xfrm>
            <a:off x="0" y="4150464"/>
            <a:ext cx="5715000" cy="2696650"/>
          </a:xfrm>
          <a:prstGeom prst="rect">
            <a:avLst/>
          </a:prstGeom>
          <a:noFill/>
          <a:ln>
            <a:noFill/>
          </a:ln>
        </p:spPr>
      </p:pic>
      <p:pic>
        <p:nvPicPr>
          <p:cNvPr id="2" name="Picture 1"/>
          <p:cNvPicPr>
            <a:picLocks noChangeAspect="1"/>
          </p:cNvPicPr>
          <p:nvPr/>
        </p:nvPicPr>
        <p:blipFill>
          <a:blip r:embed="rId4"/>
          <a:stretch>
            <a:fillRect/>
          </a:stretch>
        </p:blipFill>
        <p:spPr>
          <a:xfrm>
            <a:off x="3714750" y="0"/>
            <a:ext cx="8477250" cy="4341504"/>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410200" y="4537566"/>
            <a:ext cx="6096000" cy="2308324"/>
          </a:xfrm>
          <a:prstGeom prst="rect">
            <a:avLst/>
          </a:prstGeom>
        </p:spPr>
        <p:txBody>
          <a:bodyPr>
            <a:spAutoFit/>
          </a:bodyPr>
          <a:lstStyle/>
          <a:p>
            <a:pPr algn="ctr" fontAlgn="base">
              <a:spcBef>
                <a:spcPct val="0"/>
              </a:spcBef>
              <a:spcAft>
                <a:spcPct val="0"/>
              </a:spcAft>
            </a:pPr>
            <a:r>
              <a:rPr lang="en-US" b="1" u="sng" dirty="0" smtClean="0">
                <a:solidFill>
                  <a:prstClr val="black"/>
                </a:solidFill>
                <a:latin typeface="Century Gothic" panose="020B0502020202020204" pitchFamily="34" charset="0"/>
              </a:rPr>
              <a:t>Major accomplishments</a:t>
            </a:r>
          </a:p>
          <a:p>
            <a:pPr algn="ctr" fontAlgn="base">
              <a:spcBef>
                <a:spcPct val="0"/>
              </a:spcBef>
              <a:spcAft>
                <a:spcPct val="0"/>
              </a:spcAft>
            </a:pPr>
            <a:endParaRPr lang="en-US" dirty="0" smtClean="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Defined temporal/physical scope</a:t>
            </a:r>
          </a:p>
          <a:p>
            <a:pPr algn="ctr" fontAlgn="base">
              <a:spcBef>
                <a:spcPct val="0"/>
              </a:spcBef>
              <a:spcAft>
                <a:spcPct val="0"/>
              </a:spcAft>
            </a:pPr>
            <a:endParaRPr lang="en-US" dirty="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Identified characters who will inhabit the space</a:t>
            </a:r>
          </a:p>
          <a:p>
            <a:pPr algn="ctr" fontAlgn="base">
              <a:spcBef>
                <a:spcPct val="0"/>
              </a:spcBef>
              <a:spcAft>
                <a:spcPct val="0"/>
              </a:spcAft>
            </a:pPr>
            <a:endParaRPr lang="en-US" dirty="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Amassed a tremendous amount of data about the animated spaces and people</a:t>
            </a:r>
            <a:endParaRPr lang="en-US"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863690022"/>
      </p:ext>
    </p:extLst>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1955801" y="1934126"/>
            <a:ext cx="3923999" cy="3809399"/>
          </a:xfrm>
          <a:prstGeom prst="rect">
            <a:avLst/>
          </a:prstGeom>
          <a:noFill/>
          <a:ln>
            <a:noFill/>
          </a:ln>
        </p:spPr>
        <p:txBody>
          <a:bodyPr vert="horz" lIns="91425" tIns="45700" rIns="91425" bIns="45700" rtlCol="0" anchor="t" anchorCtr="0">
            <a:noAutofit/>
          </a:bodyPr>
          <a:lstStyle/>
          <a:p>
            <a:pPr>
              <a:lnSpc>
                <a:spcPct val="150000"/>
              </a:lnSpc>
              <a:spcBef>
                <a:spcPts val="0"/>
              </a:spcBef>
              <a:buNone/>
            </a:pPr>
            <a:endParaRPr sz="2400">
              <a:solidFill>
                <a:srgbClr val="000000"/>
              </a:solidFill>
              <a:latin typeface="Questrial"/>
              <a:ea typeface="Questrial"/>
              <a:cs typeface="Questrial"/>
              <a:sym typeface="Questrial"/>
            </a:endParaRPr>
          </a:p>
          <a:p>
            <a:pPr marL="742950" lvl="1" indent="-133350">
              <a:spcBef>
                <a:spcPts val="600"/>
              </a:spcBef>
              <a:buClr>
                <a:srgbClr val="51640A"/>
              </a:buClr>
              <a:buNone/>
            </a:pPr>
            <a:endParaRPr sz="2000">
              <a:solidFill>
                <a:srgbClr val="000000"/>
              </a:solidFill>
              <a:latin typeface="Questrial"/>
              <a:ea typeface="Questrial"/>
              <a:cs typeface="Questrial"/>
              <a:sym typeface="Questrial"/>
            </a:endParaRPr>
          </a:p>
          <a:p>
            <a:pPr marL="685800" lvl="1" indent="-228600">
              <a:spcBef>
                <a:spcPts val="600"/>
              </a:spcBef>
              <a:buClr>
                <a:srgbClr val="51640A"/>
              </a:buClr>
              <a:buNone/>
            </a:pPr>
            <a:endParaRPr sz="1800">
              <a:solidFill>
                <a:srgbClr val="595959"/>
              </a:solidFill>
              <a:latin typeface="Questrial"/>
              <a:ea typeface="Questrial"/>
              <a:cs typeface="Questrial"/>
              <a:sym typeface="Questrial"/>
            </a:endParaRPr>
          </a:p>
        </p:txBody>
      </p:sp>
      <p:sp>
        <p:nvSpPr>
          <p:cNvPr id="75" name="Shape 75"/>
          <p:cNvSpPr txBox="1">
            <a:spLocks noGrp="1"/>
          </p:cNvSpPr>
          <p:nvPr>
            <p:ph type="title"/>
          </p:nvPr>
        </p:nvSpPr>
        <p:spPr>
          <a:xfrm>
            <a:off x="0" y="-150579"/>
            <a:ext cx="5486400" cy="900299"/>
          </a:xfrm>
          <a:prstGeom prst="rect">
            <a:avLst/>
          </a:prstGeom>
          <a:noFill/>
          <a:ln>
            <a:noFill/>
          </a:ln>
        </p:spPr>
        <p:txBody>
          <a:bodyPr vert="horz" lIns="1188700" tIns="45700" rIns="274300" bIns="45700" rtlCol="0" anchor="ctr" anchorCtr="0">
            <a:noAutofit/>
          </a:bodyPr>
          <a:lstStyle/>
          <a:p>
            <a:pPr>
              <a:spcBef>
                <a:spcPts val="0"/>
              </a:spcBef>
              <a:buClr>
                <a:schemeClr val="lt1"/>
              </a:buClr>
              <a:buSzPct val="25000"/>
            </a:pPr>
            <a:r>
              <a:rPr lang="en-US" dirty="0"/>
              <a:t>Spring </a:t>
            </a:r>
            <a:r>
              <a:rPr lang="en-US" dirty="0" smtClean="0"/>
              <a:t>2015</a:t>
            </a:r>
            <a:endParaRPr lang="en-US" dirty="0"/>
          </a:p>
        </p:txBody>
      </p:sp>
      <p:pic>
        <p:nvPicPr>
          <p:cNvPr id="76" name="Shape 76"/>
          <p:cNvPicPr preferRelativeResize="0"/>
          <p:nvPr/>
        </p:nvPicPr>
        <p:blipFill>
          <a:blip r:embed="rId3">
            <a:alphaModFix/>
          </a:blip>
          <a:stretch>
            <a:fillRect/>
          </a:stretch>
        </p:blipFill>
        <p:spPr>
          <a:xfrm>
            <a:off x="-349400" y="3200400"/>
            <a:ext cx="8534400" cy="4318550"/>
          </a:xfrm>
          <a:prstGeom prst="rect">
            <a:avLst/>
          </a:prstGeom>
          <a:noFill/>
          <a:ln>
            <a:noFill/>
          </a:ln>
        </p:spPr>
      </p:pic>
      <p:pic>
        <p:nvPicPr>
          <p:cNvPr id="8" name="Shape 67"/>
          <p:cNvPicPr preferRelativeResize="0"/>
          <p:nvPr/>
        </p:nvPicPr>
        <p:blipFill rotWithShape="1">
          <a:blip r:embed="rId4">
            <a:alphaModFix/>
          </a:blip>
          <a:srcRect l="12525" t="7002" r="2687" b="10747"/>
          <a:stretch/>
        </p:blipFill>
        <p:spPr>
          <a:xfrm>
            <a:off x="5486400" y="0"/>
            <a:ext cx="6705600" cy="4283549"/>
          </a:xfrm>
          <a:prstGeom prst="rect">
            <a:avLst/>
          </a:prstGeom>
          <a:noFill/>
          <a:ln>
            <a:noFill/>
          </a:ln>
        </p:spPr>
      </p:pic>
      <p:sp>
        <p:nvSpPr>
          <p:cNvPr id="2" name="Rectangle 1"/>
          <p:cNvSpPr/>
          <p:nvPr/>
        </p:nvSpPr>
        <p:spPr>
          <a:xfrm>
            <a:off x="-1" y="749720"/>
            <a:ext cx="5453743" cy="2585323"/>
          </a:xfrm>
          <a:prstGeom prst="rect">
            <a:avLst/>
          </a:prstGeom>
        </p:spPr>
        <p:txBody>
          <a:bodyPr wrap="square">
            <a:spAutoFit/>
          </a:bodyPr>
          <a:lstStyle/>
          <a:p>
            <a:pPr algn="ctr" fontAlgn="base">
              <a:spcBef>
                <a:spcPct val="0"/>
              </a:spcBef>
              <a:spcAft>
                <a:spcPct val="0"/>
              </a:spcAft>
            </a:pPr>
            <a:r>
              <a:rPr lang="en-US" b="1" u="sng" dirty="0">
                <a:solidFill>
                  <a:prstClr val="black"/>
                </a:solidFill>
                <a:latin typeface="Century Gothic" panose="020B0502020202020204" pitchFamily="34" charset="0"/>
              </a:rPr>
              <a:t>Major accomplishments</a:t>
            </a:r>
          </a:p>
          <a:p>
            <a:pPr algn="ctr" fontAlgn="base">
              <a:spcBef>
                <a:spcPct val="0"/>
              </a:spcBef>
              <a:spcAft>
                <a:spcPct val="0"/>
              </a:spcAft>
            </a:pPr>
            <a:endParaRPr lang="en-US" dirty="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Refined and completed interactive spaces and contents</a:t>
            </a:r>
            <a:endParaRPr lang="en-US" dirty="0">
              <a:solidFill>
                <a:prstClr val="black"/>
              </a:solidFill>
              <a:latin typeface="Century Gothic" panose="020B0502020202020204" pitchFamily="34" charset="0"/>
            </a:endParaRPr>
          </a:p>
          <a:p>
            <a:pPr algn="ctr" fontAlgn="base">
              <a:spcBef>
                <a:spcPct val="0"/>
              </a:spcBef>
              <a:spcAft>
                <a:spcPct val="0"/>
              </a:spcAft>
            </a:pPr>
            <a:endParaRPr lang="en-US" dirty="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Created cinematic sequences</a:t>
            </a:r>
            <a:endParaRPr lang="en-US" dirty="0">
              <a:solidFill>
                <a:prstClr val="black"/>
              </a:solidFill>
              <a:latin typeface="Century Gothic" panose="020B0502020202020204" pitchFamily="34" charset="0"/>
            </a:endParaRPr>
          </a:p>
          <a:p>
            <a:pPr algn="ctr" fontAlgn="base">
              <a:spcBef>
                <a:spcPct val="0"/>
              </a:spcBef>
              <a:spcAft>
                <a:spcPct val="0"/>
              </a:spcAft>
            </a:pPr>
            <a:endParaRPr lang="en-US" dirty="0">
              <a:solidFill>
                <a:prstClr val="black"/>
              </a:solidFill>
              <a:latin typeface="Century Gothic" panose="020B0502020202020204" pitchFamily="34" charset="0"/>
            </a:endParaRPr>
          </a:p>
          <a:p>
            <a:pPr algn="ctr" fontAlgn="base">
              <a:spcBef>
                <a:spcPct val="0"/>
              </a:spcBef>
              <a:spcAft>
                <a:spcPct val="0"/>
              </a:spcAft>
            </a:pPr>
            <a:r>
              <a:rPr lang="en-US" dirty="0" smtClean="0">
                <a:solidFill>
                  <a:prstClr val="black"/>
                </a:solidFill>
                <a:latin typeface="Century Gothic" panose="020B0502020202020204" pitchFamily="34" charset="0"/>
              </a:rPr>
              <a:t>Created mini-games and missions to propel gameplay</a:t>
            </a:r>
            <a:endParaRPr lang="en-US"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83626224"/>
      </p:ext>
    </p:extLst>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
            <a:ext cx="11963400" cy="1323439"/>
          </a:xfrm>
          <a:prstGeom prst="rect">
            <a:avLst/>
          </a:prstGeom>
          <a:noFill/>
        </p:spPr>
        <p:txBody>
          <a:bodyPr wrap="square" rtlCol="0">
            <a:spAutoFit/>
          </a:bodyPr>
          <a:lstStyle/>
          <a:p>
            <a:pPr algn="ctr" fontAlgn="base">
              <a:spcBef>
                <a:spcPct val="0"/>
              </a:spcBef>
              <a:spcAft>
                <a:spcPct val="0"/>
              </a:spcAft>
            </a:pPr>
            <a:r>
              <a:rPr lang="en-US" sz="4000" dirty="0" smtClean="0">
                <a:solidFill>
                  <a:prstClr val="black"/>
                </a:solidFill>
                <a:latin typeface="Century Gothic" panose="020B0502020202020204" pitchFamily="34" charset="0"/>
              </a:rPr>
              <a:t>Orienting the students to the materials</a:t>
            </a:r>
          </a:p>
          <a:p>
            <a:pPr algn="ctr" fontAlgn="base">
              <a:spcBef>
                <a:spcPct val="0"/>
              </a:spcBef>
              <a:spcAft>
                <a:spcPct val="0"/>
              </a:spcAft>
            </a:pPr>
            <a:endParaRPr lang="en-US" sz="4000" dirty="0">
              <a:solidFill>
                <a:prstClr val="black"/>
              </a:solidFill>
              <a:latin typeface="Century Gothic" panose="020B0502020202020204" pitchFamily="34" charset="0"/>
            </a:endParaRPr>
          </a:p>
        </p:txBody>
      </p:sp>
      <p:sp>
        <p:nvSpPr>
          <p:cNvPr id="5" name="TextBox 4"/>
          <p:cNvSpPr txBox="1"/>
          <p:nvPr/>
        </p:nvSpPr>
        <p:spPr>
          <a:xfrm>
            <a:off x="8077200" y="572631"/>
            <a:ext cx="3184472" cy="2246769"/>
          </a:xfrm>
          <a:prstGeom prst="rect">
            <a:avLst/>
          </a:prstGeom>
          <a:noFill/>
        </p:spPr>
        <p:txBody>
          <a:bodyPr wrap="square" rtlCol="0">
            <a:spAutoFit/>
          </a:bodyPr>
          <a:lstStyle/>
          <a:p>
            <a:pPr algn="ctr" fontAlgn="base">
              <a:spcBef>
                <a:spcPct val="0"/>
              </a:spcBef>
              <a:spcAft>
                <a:spcPct val="0"/>
              </a:spcAft>
            </a:pPr>
            <a:r>
              <a:rPr lang="en-US" sz="2800" dirty="0" smtClean="0">
                <a:solidFill>
                  <a:prstClr val="black"/>
                </a:solidFill>
              </a:rPr>
              <a:t>60 minute orientation to types of useful archival resources—centered around research questions</a:t>
            </a:r>
            <a:endParaRPr lang="en-US" sz="2800" dirty="0">
              <a:solidFill>
                <a:prstClr val="black"/>
              </a:solidFill>
            </a:endParaRPr>
          </a:p>
        </p:txBody>
      </p:sp>
      <p:pic>
        <p:nvPicPr>
          <p:cNvPr id="6" name="Picture 5"/>
          <p:cNvPicPr>
            <a:picLocks noChangeAspect="1"/>
          </p:cNvPicPr>
          <p:nvPr/>
        </p:nvPicPr>
        <p:blipFill>
          <a:blip r:embed="rId2"/>
          <a:stretch>
            <a:fillRect/>
          </a:stretch>
        </p:blipFill>
        <p:spPr>
          <a:xfrm>
            <a:off x="304800" y="990600"/>
            <a:ext cx="7315200" cy="1619250"/>
          </a:xfrm>
          <a:prstGeom prst="rect">
            <a:avLst/>
          </a:prstGeom>
        </p:spPr>
      </p:pic>
      <p:pic>
        <p:nvPicPr>
          <p:cNvPr id="7" name="Picture 6"/>
          <p:cNvPicPr>
            <a:picLocks noChangeAspect="1"/>
          </p:cNvPicPr>
          <p:nvPr/>
        </p:nvPicPr>
        <p:blipFill>
          <a:blip r:embed="rId3"/>
          <a:stretch>
            <a:fillRect/>
          </a:stretch>
        </p:blipFill>
        <p:spPr>
          <a:xfrm>
            <a:off x="304800" y="2819400"/>
            <a:ext cx="3467100" cy="2579098"/>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stretch>
            <a:fillRect/>
          </a:stretch>
        </p:blipFill>
        <p:spPr>
          <a:xfrm>
            <a:off x="4158172" y="3276600"/>
            <a:ext cx="3647055" cy="2909758"/>
          </a:xfrm>
          <a:prstGeom prst="rect">
            <a:avLst/>
          </a:prstGeom>
        </p:spPr>
      </p:pic>
      <p:pic>
        <p:nvPicPr>
          <p:cNvPr id="10" name="Picture 9"/>
          <p:cNvPicPr>
            <a:picLocks noChangeAspect="1"/>
          </p:cNvPicPr>
          <p:nvPr/>
        </p:nvPicPr>
        <p:blipFill>
          <a:blip r:embed="rId5"/>
          <a:stretch>
            <a:fillRect/>
          </a:stretch>
        </p:blipFill>
        <p:spPr>
          <a:xfrm>
            <a:off x="8191499" y="4129088"/>
            <a:ext cx="3384897" cy="25765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3267610"/>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
            <a:ext cx="11963400" cy="1323439"/>
          </a:xfrm>
          <a:prstGeom prst="rect">
            <a:avLst/>
          </a:prstGeom>
          <a:noFill/>
        </p:spPr>
        <p:txBody>
          <a:bodyPr wrap="square" rtlCol="0">
            <a:spAutoFit/>
          </a:bodyPr>
          <a:lstStyle/>
          <a:p>
            <a:pPr algn="ctr" fontAlgn="base">
              <a:spcBef>
                <a:spcPct val="0"/>
              </a:spcBef>
              <a:spcAft>
                <a:spcPct val="0"/>
              </a:spcAft>
            </a:pPr>
            <a:r>
              <a:rPr lang="en-US" sz="4000" dirty="0" smtClean="0">
                <a:solidFill>
                  <a:prstClr val="black"/>
                </a:solidFill>
                <a:latin typeface="Century Gothic" panose="020B0502020202020204" pitchFamily="34" charset="0"/>
              </a:rPr>
              <a:t>Orienting the students to the materials</a:t>
            </a:r>
          </a:p>
          <a:p>
            <a:pPr algn="ctr" fontAlgn="base">
              <a:spcBef>
                <a:spcPct val="0"/>
              </a:spcBef>
              <a:spcAft>
                <a:spcPct val="0"/>
              </a:spcAft>
            </a:pPr>
            <a:endParaRPr lang="en-US" sz="4000" dirty="0">
              <a:solidFill>
                <a:prstClr val="black"/>
              </a:solidFill>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228600" y="838200"/>
            <a:ext cx="7848600" cy="1466850"/>
          </a:xfrm>
          <a:prstGeom prst="rect">
            <a:avLst/>
          </a:prstGeom>
        </p:spPr>
      </p:pic>
      <p:pic>
        <p:nvPicPr>
          <p:cNvPr id="4" name="Picture 3"/>
          <p:cNvPicPr>
            <a:picLocks noChangeAspect="1"/>
          </p:cNvPicPr>
          <p:nvPr/>
        </p:nvPicPr>
        <p:blipFill>
          <a:blip r:embed="rId3"/>
          <a:stretch>
            <a:fillRect/>
          </a:stretch>
        </p:blipFill>
        <p:spPr>
          <a:xfrm>
            <a:off x="259080" y="2530443"/>
            <a:ext cx="3609975" cy="2789526"/>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stretch>
            <a:fillRect/>
          </a:stretch>
        </p:blipFill>
        <p:spPr>
          <a:xfrm>
            <a:off x="4046626" y="2819400"/>
            <a:ext cx="4204406" cy="3348037"/>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5"/>
          <a:stretch>
            <a:fillRect/>
          </a:stretch>
        </p:blipFill>
        <p:spPr>
          <a:xfrm>
            <a:off x="8305800" y="749571"/>
            <a:ext cx="3701415" cy="3190875"/>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a:stretch>
            <a:fillRect/>
          </a:stretch>
        </p:blipFill>
        <p:spPr>
          <a:xfrm>
            <a:off x="8424863" y="3932549"/>
            <a:ext cx="3767137" cy="28281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46454599"/>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
            <a:ext cx="11963400" cy="707886"/>
          </a:xfrm>
          <a:prstGeom prst="rect">
            <a:avLst/>
          </a:prstGeom>
          <a:noFill/>
        </p:spPr>
        <p:txBody>
          <a:bodyPr wrap="square" rtlCol="0">
            <a:spAutoFit/>
          </a:bodyPr>
          <a:lstStyle/>
          <a:p>
            <a:pPr algn="ctr" fontAlgn="base">
              <a:spcBef>
                <a:spcPct val="0"/>
              </a:spcBef>
              <a:spcAft>
                <a:spcPct val="0"/>
              </a:spcAft>
            </a:pPr>
            <a:r>
              <a:rPr lang="en-US" sz="4000" dirty="0" smtClean="0">
                <a:solidFill>
                  <a:prstClr val="black"/>
                </a:solidFill>
                <a:latin typeface="Century Gothic" panose="020B0502020202020204" pitchFamily="34" charset="0"/>
              </a:rPr>
              <a:t>Orienting the students to the materials</a:t>
            </a:r>
            <a:endParaRPr lang="en-US" sz="4000" dirty="0">
              <a:solidFill>
                <a:prstClr val="black"/>
              </a:solidFill>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70810" y="1059051"/>
            <a:ext cx="7320590" cy="533471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7366861" y="1064217"/>
            <a:ext cx="3962400" cy="4154984"/>
          </a:xfrm>
          <a:prstGeom prst="rect">
            <a:avLst/>
          </a:prstGeom>
          <a:noFill/>
        </p:spPr>
        <p:txBody>
          <a:bodyPr wrap="square" rtlCol="0">
            <a:spAutoFit/>
          </a:bodyPr>
          <a:lstStyle/>
          <a:p>
            <a:pPr algn="ctr" fontAlgn="base">
              <a:spcBef>
                <a:spcPct val="0"/>
              </a:spcBef>
              <a:spcAft>
                <a:spcPct val="0"/>
              </a:spcAft>
            </a:pPr>
            <a:r>
              <a:rPr lang="en-US" sz="4000" dirty="0" err="1" smtClean="0">
                <a:solidFill>
                  <a:prstClr val="black"/>
                </a:solidFill>
              </a:rPr>
              <a:t>LibGuides</a:t>
            </a:r>
            <a:r>
              <a:rPr lang="en-US" sz="4000" dirty="0" smtClean="0">
                <a:solidFill>
                  <a:prstClr val="black"/>
                </a:solidFill>
              </a:rPr>
              <a:t> Page</a:t>
            </a:r>
          </a:p>
          <a:p>
            <a:pPr marL="457200" indent="-457200" algn="ctr" fontAlgn="base">
              <a:spcBef>
                <a:spcPct val="0"/>
              </a:spcBef>
              <a:spcAft>
                <a:spcPct val="0"/>
              </a:spcAft>
              <a:buFont typeface="Arial" panose="020B0604020202020204" pitchFamily="34" charset="0"/>
              <a:buChar char="•"/>
            </a:pPr>
            <a:r>
              <a:rPr lang="en-US" sz="3200" dirty="0" smtClean="0">
                <a:solidFill>
                  <a:prstClr val="black"/>
                </a:solidFill>
              </a:rPr>
              <a:t> Directs students to select resources</a:t>
            </a:r>
          </a:p>
          <a:p>
            <a:pPr marL="457200" indent="-457200" algn="ctr" fontAlgn="base">
              <a:spcBef>
                <a:spcPct val="0"/>
              </a:spcBef>
              <a:spcAft>
                <a:spcPct val="0"/>
              </a:spcAft>
              <a:buFont typeface="Arial" panose="020B0604020202020204" pitchFamily="34" charset="0"/>
              <a:buChar char="•"/>
            </a:pPr>
            <a:r>
              <a:rPr lang="en-US" sz="3200" dirty="0" smtClean="0">
                <a:solidFill>
                  <a:prstClr val="black"/>
                </a:solidFill>
              </a:rPr>
              <a:t>Interactive Timeline of events</a:t>
            </a:r>
          </a:p>
          <a:p>
            <a:pPr marL="457200" indent="-457200" algn="ctr" fontAlgn="base">
              <a:spcBef>
                <a:spcPct val="0"/>
              </a:spcBef>
              <a:spcAft>
                <a:spcPct val="0"/>
              </a:spcAft>
              <a:buFont typeface="Arial" panose="020B0604020202020204" pitchFamily="34" charset="0"/>
              <a:buChar char="•"/>
            </a:pPr>
            <a:endParaRPr lang="en-US" sz="3200" dirty="0">
              <a:solidFill>
                <a:prstClr val="black"/>
              </a:solidFill>
            </a:endParaRPr>
          </a:p>
        </p:txBody>
      </p:sp>
    </p:spTree>
    <p:extLst>
      <p:ext uri="{BB962C8B-B14F-4D97-AF65-F5344CB8AC3E}">
        <p14:creationId xmlns:p14="http://schemas.microsoft.com/office/powerpoint/2010/main" val="3772291887"/>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
            <a:ext cx="11963400" cy="707886"/>
          </a:xfrm>
          <a:prstGeom prst="rect">
            <a:avLst/>
          </a:prstGeom>
          <a:noFill/>
        </p:spPr>
        <p:txBody>
          <a:bodyPr wrap="square" rtlCol="0">
            <a:spAutoFit/>
          </a:bodyPr>
          <a:lstStyle/>
          <a:p>
            <a:pPr algn="ctr" fontAlgn="base">
              <a:spcBef>
                <a:spcPct val="0"/>
              </a:spcBef>
              <a:spcAft>
                <a:spcPct val="0"/>
              </a:spcAft>
            </a:pPr>
            <a:r>
              <a:rPr lang="en-US" sz="4000" dirty="0" smtClean="0">
                <a:solidFill>
                  <a:prstClr val="black"/>
                </a:solidFill>
                <a:latin typeface="Century Gothic" panose="020B0502020202020204" pitchFamily="34" charset="0"/>
              </a:rPr>
              <a:t>Orienting the students to the materials</a:t>
            </a:r>
            <a:endParaRPr lang="en-US" sz="4000" dirty="0">
              <a:solidFill>
                <a:prstClr val="black"/>
              </a:solidFill>
              <a:latin typeface="Century Gothic" panose="020B0502020202020204" pitchFamily="34" charset="0"/>
            </a:endParaRPr>
          </a:p>
        </p:txBody>
      </p:sp>
      <p:sp>
        <p:nvSpPr>
          <p:cNvPr id="5" name="TextBox 4"/>
          <p:cNvSpPr txBox="1"/>
          <p:nvPr/>
        </p:nvSpPr>
        <p:spPr>
          <a:xfrm>
            <a:off x="-152400" y="723126"/>
            <a:ext cx="12115800" cy="1200329"/>
          </a:xfrm>
          <a:prstGeom prst="rect">
            <a:avLst/>
          </a:prstGeom>
          <a:noFill/>
        </p:spPr>
        <p:txBody>
          <a:bodyPr wrap="square" rtlCol="0">
            <a:spAutoFit/>
          </a:bodyPr>
          <a:lstStyle/>
          <a:p>
            <a:pPr algn="ctr" fontAlgn="base">
              <a:spcBef>
                <a:spcPct val="0"/>
              </a:spcBef>
              <a:spcAft>
                <a:spcPct val="0"/>
              </a:spcAft>
            </a:pPr>
            <a:r>
              <a:rPr lang="en-US" sz="3600" dirty="0" err="1" smtClean="0">
                <a:solidFill>
                  <a:prstClr val="black"/>
                </a:solidFill>
              </a:rPr>
              <a:t>LibGuides</a:t>
            </a:r>
            <a:r>
              <a:rPr lang="en-US" sz="3600" dirty="0" smtClean="0">
                <a:solidFill>
                  <a:prstClr val="black"/>
                </a:solidFill>
              </a:rPr>
              <a:t> Sub pages</a:t>
            </a:r>
          </a:p>
          <a:p>
            <a:pPr algn="ctr" fontAlgn="base">
              <a:spcBef>
                <a:spcPct val="0"/>
              </a:spcBef>
              <a:spcAft>
                <a:spcPct val="0"/>
              </a:spcAft>
            </a:pPr>
            <a:r>
              <a:rPr lang="en-US" sz="3600" dirty="0" smtClean="0">
                <a:solidFill>
                  <a:prstClr val="black"/>
                </a:solidFill>
              </a:rPr>
              <a:t>Persistent </a:t>
            </a:r>
            <a:r>
              <a:rPr lang="en-US" sz="3600" dirty="0" err="1" smtClean="0">
                <a:solidFill>
                  <a:prstClr val="black"/>
                </a:solidFill>
              </a:rPr>
              <a:t>WorldCat</a:t>
            </a:r>
            <a:r>
              <a:rPr lang="en-US" sz="3600" dirty="0" smtClean="0">
                <a:solidFill>
                  <a:prstClr val="black"/>
                </a:solidFill>
              </a:rPr>
              <a:t> URLS to collections pages </a:t>
            </a:r>
            <a:endParaRPr lang="en-US" sz="3600" dirty="0">
              <a:solidFill>
                <a:prstClr val="black"/>
              </a:solidFill>
            </a:endParaRPr>
          </a:p>
        </p:txBody>
      </p:sp>
      <p:pic>
        <p:nvPicPr>
          <p:cNvPr id="6" name="Picture 5"/>
          <p:cNvPicPr>
            <a:picLocks noChangeAspect="1"/>
          </p:cNvPicPr>
          <p:nvPr/>
        </p:nvPicPr>
        <p:blipFill>
          <a:blip r:embed="rId2"/>
          <a:stretch>
            <a:fillRect/>
          </a:stretch>
        </p:blipFill>
        <p:spPr>
          <a:xfrm>
            <a:off x="5826170" y="2286000"/>
            <a:ext cx="6137230" cy="4009728"/>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3"/>
          <a:stretch>
            <a:fillRect/>
          </a:stretch>
        </p:blipFill>
        <p:spPr>
          <a:xfrm>
            <a:off x="152400" y="3338364"/>
            <a:ext cx="6365057" cy="2667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1574636"/>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700" y="-655468"/>
            <a:ext cx="10058400" cy="1371600"/>
          </a:xfrm>
        </p:spPr>
        <p:txBody>
          <a:bodyPr/>
          <a:lstStyle/>
          <a:p>
            <a:r>
              <a:rPr lang="en-US" dirty="0" smtClean="0"/>
              <a:t>Students at Work</a:t>
            </a:r>
            <a:endParaRPr lang="en-US" dirty="0"/>
          </a:p>
        </p:txBody>
      </p:sp>
      <p:pic>
        <p:nvPicPr>
          <p:cNvPr id="4" name="Picture 3"/>
          <p:cNvPicPr>
            <a:picLocks noChangeAspect="1"/>
          </p:cNvPicPr>
          <p:nvPr/>
        </p:nvPicPr>
        <p:blipFill>
          <a:blip r:embed="rId2"/>
          <a:stretch>
            <a:fillRect/>
          </a:stretch>
        </p:blipFill>
        <p:spPr>
          <a:xfrm>
            <a:off x="408823" y="944880"/>
            <a:ext cx="4803611" cy="5418669"/>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5208900" y="442957"/>
            <a:ext cx="2528887" cy="322592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832427" y="152400"/>
            <a:ext cx="4395803" cy="7232749"/>
          </a:xfrm>
          <a:prstGeom prst="rect">
            <a:avLst/>
          </a:prstGeom>
          <a:noFill/>
        </p:spPr>
        <p:txBody>
          <a:bodyPr wrap="square" rtlCol="0">
            <a:spAutoFit/>
          </a:bodyPr>
          <a:lstStyle/>
          <a:p>
            <a:pPr algn="ctr" fontAlgn="base">
              <a:spcBef>
                <a:spcPct val="0"/>
              </a:spcBef>
              <a:spcAft>
                <a:spcPct val="0"/>
              </a:spcAft>
            </a:pPr>
            <a:r>
              <a:rPr lang="en-US" sz="2800" b="1" u="sng" dirty="0" smtClean="0">
                <a:solidFill>
                  <a:prstClr val="black"/>
                </a:solidFill>
              </a:rPr>
              <a:t>Digital Humanities Students: </a:t>
            </a:r>
          </a:p>
          <a:p>
            <a:pPr algn="ctr" fontAlgn="base">
              <a:spcBef>
                <a:spcPct val="0"/>
              </a:spcBef>
              <a:spcAft>
                <a:spcPct val="0"/>
              </a:spcAft>
            </a:pPr>
            <a:endParaRPr lang="en-US" sz="2400" b="1" i="1" dirty="0" smtClean="0">
              <a:solidFill>
                <a:prstClr val="black"/>
              </a:solidFill>
            </a:endParaRPr>
          </a:p>
          <a:p>
            <a:pPr algn="ctr" fontAlgn="base">
              <a:spcBef>
                <a:spcPct val="0"/>
              </a:spcBef>
              <a:spcAft>
                <a:spcPct val="0"/>
              </a:spcAft>
            </a:pPr>
            <a:r>
              <a:rPr lang="en-US" sz="2400" b="1" i="1" dirty="0" smtClean="0">
                <a:solidFill>
                  <a:prstClr val="black"/>
                </a:solidFill>
              </a:rPr>
              <a:t>Our Resident Researchers!</a:t>
            </a:r>
          </a:p>
          <a:p>
            <a:pPr algn="ctr" fontAlgn="base">
              <a:spcBef>
                <a:spcPct val="0"/>
              </a:spcBef>
              <a:spcAft>
                <a:spcPct val="0"/>
              </a:spcAft>
            </a:pPr>
            <a:endParaRPr lang="en-US" sz="2400" b="1" dirty="0" smtClean="0">
              <a:solidFill>
                <a:prstClr val="black"/>
              </a:solidFill>
            </a:endParaRPr>
          </a:p>
          <a:p>
            <a:pPr marL="457200" indent="-457200" fontAlgn="base">
              <a:spcBef>
                <a:spcPct val="0"/>
              </a:spcBef>
              <a:spcAft>
                <a:spcPct val="0"/>
              </a:spcAft>
              <a:buFont typeface="+mj-lt"/>
              <a:buAutoNum type="arabicPeriod"/>
            </a:pPr>
            <a:r>
              <a:rPr lang="en-US" sz="2400" dirty="0" smtClean="0">
                <a:solidFill>
                  <a:prstClr val="black"/>
                </a:solidFill>
              </a:rPr>
              <a:t>Investigated potential rooms and characters</a:t>
            </a:r>
          </a:p>
          <a:p>
            <a:pPr marL="457200" indent="-457200" fontAlgn="base">
              <a:spcBef>
                <a:spcPct val="0"/>
              </a:spcBef>
              <a:spcAft>
                <a:spcPct val="0"/>
              </a:spcAft>
              <a:buFont typeface="+mj-lt"/>
              <a:buAutoNum type="arabicPeriod"/>
            </a:pPr>
            <a:r>
              <a:rPr lang="en-US" sz="2400" dirty="0" smtClean="0">
                <a:solidFill>
                  <a:prstClr val="black"/>
                </a:solidFill>
              </a:rPr>
              <a:t>Collaborated with design students to refine the scope</a:t>
            </a:r>
          </a:p>
          <a:p>
            <a:pPr marL="457200" indent="-457200" fontAlgn="base">
              <a:spcBef>
                <a:spcPct val="0"/>
              </a:spcBef>
              <a:spcAft>
                <a:spcPct val="0"/>
              </a:spcAft>
              <a:buFont typeface="+mj-lt"/>
              <a:buAutoNum type="arabicPeriod"/>
            </a:pPr>
            <a:r>
              <a:rPr lang="en-US" sz="2400" dirty="0" smtClean="0">
                <a:solidFill>
                  <a:prstClr val="black"/>
                </a:solidFill>
              </a:rPr>
              <a:t>Investigated, substantiated, and illustrated the objects and individuals that populated each room</a:t>
            </a:r>
          </a:p>
          <a:p>
            <a:pPr marL="457200" indent="-457200" fontAlgn="base">
              <a:spcBef>
                <a:spcPct val="0"/>
              </a:spcBef>
              <a:spcAft>
                <a:spcPct val="0"/>
              </a:spcAft>
              <a:buFont typeface="+mj-lt"/>
              <a:buAutoNum type="arabicPeriod"/>
            </a:pPr>
            <a:r>
              <a:rPr lang="en-US" sz="2400" dirty="0" smtClean="0">
                <a:solidFill>
                  <a:prstClr val="black"/>
                </a:solidFill>
              </a:rPr>
              <a:t>Used the Stout Archives and external resources</a:t>
            </a:r>
          </a:p>
          <a:p>
            <a:pPr fontAlgn="base">
              <a:spcBef>
                <a:spcPct val="0"/>
              </a:spcBef>
              <a:spcAft>
                <a:spcPct val="0"/>
              </a:spcAft>
            </a:pPr>
            <a:endParaRPr lang="en-US" sz="2400" b="1" dirty="0" smtClean="0">
              <a:solidFill>
                <a:prstClr val="black"/>
              </a:solidFill>
            </a:endParaRPr>
          </a:p>
          <a:p>
            <a:pPr algn="ctr" fontAlgn="base">
              <a:spcBef>
                <a:spcPct val="0"/>
              </a:spcBef>
              <a:spcAft>
                <a:spcPct val="0"/>
              </a:spcAft>
            </a:pPr>
            <a:endParaRPr lang="en-US" sz="2400" b="1" dirty="0">
              <a:solidFill>
                <a:prstClr val="black"/>
              </a:solidFill>
            </a:endParaRPr>
          </a:p>
        </p:txBody>
      </p:sp>
      <p:pic>
        <p:nvPicPr>
          <p:cNvPr id="7" name="Picture 6"/>
          <p:cNvPicPr>
            <a:picLocks noChangeAspect="1"/>
          </p:cNvPicPr>
          <p:nvPr/>
        </p:nvPicPr>
        <p:blipFill>
          <a:blip r:embed="rId4"/>
          <a:stretch>
            <a:fillRect/>
          </a:stretch>
        </p:blipFill>
        <p:spPr>
          <a:xfrm>
            <a:off x="5338778" y="2724999"/>
            <a:ext cx="2333625" cy="3638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03600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100" y="-744145"/>
            <a:ext cx="11734800" cy="1371600"/>
          </a:xfrm>
        </p:spPr>
        <p:txBody>
          <a:bodyPr>
            <a:normAutofit/>
          </a:bodyPr>
          <a:lstStyle/>
          <a:p>
            <a:r>
              <a:rPr lang="en-US" dirty="0" err="1" smtClean="0">
                <a:solidFill>
                  <a:schemeClr val="bg1"/>
                </a:solidFill>
              </a:rPr>
              <a:t>Omeka</a:t>
            </a:r>
            <a:r>
              <a:rPr lang="en-US" dirty="0" smtClean="0">
                <a:solidFill>
                  <a:schemeClr val="bg1"/>
                </a:solidFill>
              </a:rPr>
              <a:t> database for Harvey Hall content</a:t>
            </a:r>
            <a:endParaRPr lang="en-US" dirty="0">
              <a:solidFill>
                <a:schemeClr val="bg1"/>
              </a:solidFill>
            </a:endParaRPr>
          </a:p>
        </p:txBody>
      </p:sp>
      <p:pic>
        <p:nvPicPr>
          <p:cNvPr id="4" name="Picture 3"/>
          <p:cNvPicPr>
            <a:picLocks noChangeAspect="1"/>
          </p:cNvPicPr>
          <p:nvPr/>
        </p:nvPicPr>
        <p:blipFill rotWithShape="1">
          <a:blip r:embed="rId2"/>
          <a:srcRect b="20227"/>
          <a:stretch/>
        </p:blipFill>
        <p:spPr>
          <a:xfrm>
            <a:off x="1292108" y="660112"/>
            <a:ext cx="6548437" cy="2387888"/>
          </a:xfrm>
          <a:prstGeom prst="rect">
            <a:avLst/>
          </a:prstGeom>
        </p:spPr>
      </p:pic>
      <p:pic>
        <p:nvPicPr>
          <p:cNvPr id="5" name="Picture 4"/>
          <p:cNvPicPr>
            <a:picLocks noChangeAspect="1"/>
          </p:cNvPicPr>
          <p:nvPr/>
        </p:nvPicPr>
        <p:blipFill rotWithShape="1">
          <a:blip r:embed="rId3"/>
          <a:srcRect t="1" b="692"/>
          <a:stretch/>
        </p:blipFill>
        <p:spPr>
          <a:xfrm>
            <a:off x="8448431" y="794083"/>
            <a:ext cx="3713089" cy="514951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142100" y="2210790"/>
            <a:ext cx="2073876" cy="403860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stretch>
            <a:fillRect/>
          </a:stretch>
        </p:blipFill>
        <p:spPr>
          <a:xfrm>
            <a:off x="5279298" y="2286000"/>
            <a:ext cx="3122423" cy="409608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stretch>
            <a:fillRect/>
          </a:stretch>
        </p:blipFill>
        <p:spPr>
          <a:xfrm>
            <a:off x="2519919" y="2819400"/>
            <a:ext cx="2151493" cy="3994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44794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76200" y="-1138929"/>
            <a:ext cx="11125200" cy="1600197"/>
          </a:xfrm>
        </p:spPr>
        <p:txBody>
          <a:bodyPr>
            <a:normAutofit/>
          </a:bodyPr>
          <a:lstStyle/>
          <a:p>
            <a:r>
              <a:rPr lang="en-US" dirty="0" smtClean="0"/>
              <a:t>Character animation process</a:t>
            </a:r>
            <a:endParaRPr lang="en-US" dirty="0"/>
          </a:p>
        </p:txBody>
      </p:sp>
      <p:sp>
        <p:nvSpPr>
          <p:cNvPr id="9" name="Text Placeholder 8"/>
          <p:cNvSpPr>
            <a:spLocks noGrp="1"/>
          </p:cNvSpPr>
          <p:nvPr>
            <p:ph type="body" sz="half" idx="2"/>
          </p:nvPr>
        </p:nvSpPr>
        <p:spPr>
          <a:xfrm>
            <a:off x="0" y="1295400"/>
            <a:ext cx="2590800" cy="3810001"/>
          </a:xfrm>
        </p:spPr>
        <p:txBody>
          <a:bodyPr>
            <a:normAutofit/>
          </a:bodyPr>
          <a:lstStyle/>
          <a:p>
            <a:endParaRPr lang="en-US" sz="2800" dirty="0"/>
          </a:p>
          <a:p>
            <a:endParaRPr lang="en-US" dirty="0"/>
          </a:p>
        </p:txBody>
      </p:sp>
      <p:pic>
        <p:nvPicPr>
          <p:cNvPr id="11" name="Picture 10"/>
          <p:cNvPicPr>
            <a:picLocks noChangeAspect="1"/>
          </p:cNvPicPr>
          <p:nvPr/>
        </p:nvPicPr>
        <p:blipFill rotWithShape="1">
          <a:blip r:embed="rId2"/>
          <a:srcRect b="4837"/>
          <a:stretch/>
        </p:blipFill>
        <p:spPr>
          <a:xfrm>
            <a:off x="257895" y="444668"/>
            <a:ext cx="4826075" cy="313673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3"/>
          <a:srcRect l="1569" r="-1"/>
          <a:stretch/>
        </p:blipFill>
        <p:spPr>
          <a:xfrm>
            <a:off x="5943600" y="152400"/>
            <a:ext cx="4782759" cy="3268985"/>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rotWithShape="1">
          <a:blip r:embed="rId4"/>
          <a:srcRect b="2758"/>
          <a:stretch/>
        </p:blipFill>
        <p:spPr>
          <a:xfrm>
            <a:off x="257895" y="3686967"/>
            <a:ext cx="4817313" cy="3171033"/>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5"/>
          <a:srcRect l="4554" t="-780" r="-1709" b="3874"/>
          <a:stretch/>
        </p:blipFill>
        <p:spPr>
          <a:xfrm>
            <a:off x="5957055" y="3511225"/>
            <a:ext cx="4876801" cy="3309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99074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25000"/>
          </a:schemeClr>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152400" y="2816352"/>
            <a:ext cx="9418320" cy="4041648"/>
          </a:xfrm>
        </p:spPr>
        <p:txBody>
          <a:bodyPr>
            <a:normAutofit/>
          </a:bodyPr>
          <a:lstStyle/>
          <a:p>
            <a:r>
              <a:rPr lang="en-US" sz="4800" dirty="0" smtClean="0"/>
              <a:t>The Harvey Game</a:t>
            </a:r>
            <a:endParaRPr lang="en-US" sz="4800" dirty="0"/>
          </a:p>
        </p:txBody>
      </p:sp>
      <p:sp>
        <p:nvSpPr>
          <p:cNvPr id="6" name="Text Placeholder 5"/>
          <p:cNvSpPr>
            <a:spLocks noGrp="1"/>
          </p:cNvSpPr>
          <p:nvPr>
            <p:ph type="subTitle" idx="1"/>
          </p:nvPr>
        </p:nvSpPr>
        <p:spPr>
          <a:xfrm>
            <a:off x="8229600" y="6172200"/>
            <a:ext cx="9418320" cy="1691640"/>
          </a:xfrm>
        </p:spPr>
        <p:txBody>
          <a:bodyPr>
            <a:noAutofit/>
          </a:bodyPr>
          <a:lstStyle/>
          <a:p>
            <a:r>
              <a:rPr lang="en-US" sz="3600" dirty="0" smtClean="0"/>
              <a:t>Harveygame.com</a:t>
            </a:r>
            <a:endParaRPr lang="en-US" sz="3600" dirty="0"/>
          </a:p>
        </p:txBody>
      </p:sp>
      <p:pic>
        <p:nvPicPr>
          <p:cNvPr id="4" name="Picture 3">
            <a:hlinkClick r:id="rId2"/>
          </p:cNvPr>
          <p:cNvPicPr>
            <a:picLocks noChangeAspect="1"/>
          </p:cNvPicPr>
          <p:nvPr/>
        </p:nvPicPr>
        <p:blipFill rotWithShape="1">
          <a:blip r:embed="rId3"/>
          <a:srcRect l="1525"/>
          <a:stretch/>
        </p:blipFill>
        <p:spPr>
          <a:xfrm>
            <a:off x="1828800" y="0"/>
            <a:ext cx="8610600" cy="6002791"/>
          </a:xfrm>
          <a:prstGeom prst="rect">
            <a:avLst/>
          </a:prstGeom>
        </p:spPr>
      </p:pic>
    </p:spTree>
    <p:extLst>
      <p:ext uri="{BB962C8B-B14F-4D97-AF65-F5344CB8AC3E}">
        <p14:creationId xmlns:p14="http://schemas.microsoft.com/office/powerpoint/2010/main" val="2289338457"/>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33144" y="2094310"/>
            <a:ext cx="9070848" cy="2587752"/>
          </a:xfrm>
        </p:spPr>
        <p:txBody>
          <a:bodyPr>
            <a:normAutofit/>
          </a:bodyPr>
          <a:lstStyle/>
          <a:p>
            <a:pPr algn="ctr"/>
            <a:r>
              <a:rPr lang="en-US" dirty="0" smtClean="0"/>
              <a:t>Photogrammetry: Interactive Objects</a:t>
            </a:r>
            <a:endParaRPr lang="en-US" dirty="0"/>
          </a:p>
        </p:txBody>
      </p:sp>
    </p:spTree>
    <p:extLst>
      <p:ext uri="{BB962C8B-B14F-4D97-AF65-F5344CB8AC3E}">
        <p14:creationId xmlns:p14="http://schemas.microsoft.com/office/powerpoint/2010/main" val="38388454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67800" y="228600"/>
            <a:ext cx="2811780" cy="1645920"/>
          </a:xfrm>
        </p:spPr>
        <p:txBody>
          <a:bodyPr>
            <a:normAutofit fontScale="90000"/>
          </a:bodyPr>
          <a:lstStyle/>
          <a:p>
            <a:pPr algn="ctr"/>
            <a:r>
              <a:rPr lang="en-US" dirty="0" smtClean="0"/>
              <a:t>Computer Graphics Modeling using Photo Scan</a:t>
            </a:r>
            <a:endParaRPr lang="en-US" dirty="0"/>
          </a:p>
        </p:txBody>
      </p:sp>
      <p:sp>
        <p:nvSpPr>
          <p:cNvPr id="4" name="Text Placeholder 3"/>
          <p:cNvSpPr>
            <a:spLocks noGrp="1"/>
          </p:cNvSpPr>
          <p:nvPr>
            <p:ph type="body" sz="half" idx="2"/>
          </p:nvPr>
        </p:nvSpPr>
        <p:spPr>
          <a:xfrm>
            <a:off x="6891351" y="1219200"/>
            <a:ext cx="5315889" cy="4221480"/>
          </a:xfrm>
        </p:spPr>
        <p:txBody>
          <a:bodyPr>
            <a:noAutofit/>
          </a:bodyPr>
          <a:lstStyle/>
          <a:p>
            <a:r>
              <a:rPr lang="en-US" sz="3600" dirty="0" smtClean="0">
                <a:solidFill>
                  <a:schemeClr val="bg2"/>
                </a:solidFill>
                <a:latin typeface="Century Gothic" panose="020B0502020202020204" pitchFamily="34" charset="0"/>
              </a:rPr>
              <a:t>Seth Berrier, Ph.D.</a:t>
            </a:r>
          </a:p>
          <a:p>
            <a:r>
              <a:rPr lang="en-US" sz="2400" dirty="0" smtClean="0">
                <a:solidFill>
                  <a:schemeClr val="bg2"/>
                </a:solidFill>
                <a:latin typeface="Century Gothic" panose="020B0502020202020204" pitchFamily="34" charset="0"/>
              </a:rPr>
              <a:t>Computer </a:t>
            </a:r>
            <a:r>
              <a:rPr lang="en-US" sz="2400" dirty="0">
                <a:solidFill>
                  <a:schemeClr val="bg2"/>
                </a:solidFill>
                <a:latin typeface="Century Gothic" panose="020B0502020202020204" pitchFamily="34" charset="0"/>
              </a:rPr>
              <a:t>graphics with a focus on </a:t>
            </a:r>
            <a:r>
              <a:rPr lang="en-US" sz="2400" dirty="0" smtClean="0">
                <a:solidFill>
                  <a:schemeClr val="bg2"/>
                </a:solidFill>
                <a:latin typeface="Century Gothic" panose="020B0502020202020204" pitchFamily="34" charset="0"/>
              </a:rPr>
              <a:t>computational photography </a:t>
            </a:r>
            <a:r>
              <a:rPr lang="en-US" sz="2400" dirty="0">
                <a:solidFill>
                  <a:schemeClr val="bg2"/>
                </a:solidFill>
                <a:latin typeface="Century Gothic" panose="020B0502020202020204" pitchFamily="34" charset="0"/>
              </a:rPr>
              <a:t>and light </a:t>
            </a:r>
            <a:br>
              <a:rPr lang="en-US" sz="2400" dirty="0">
                <a:solidFill>
                  <a:schemeClr val="bg2"/>
                </a:solidFill>
                <a:latin typeface="Century Gothic" panose="020B0502020202020204" pitchFamily="34" charset="0"/>
              </a:rPr>
            </a:br>
            <a:r>
              <a:rPr lang="en-US" sz="2400" dirty="0">
                <a:solidFill>
                  <a:schemeClr val="bg2"/>
                </a:solidFill>
                <a:latin typeface="Century Gothic" panose="020B0502020202020204" pitchFamily="34" charset="0"/>
              </a:rPr>
              <a:t>field rendering. </a:t>
            </a:r>
            <a:endParaRPr lang="en-US" sz="2400" dirty="0" smtClean="0">
              <a:solidFill>
                <a:schemeClr val="bg2"/>
              </a:solidFill>
              <a:latin typeface="Century Gothic" panose="020B0502020202020204" pitchFamily="34" charset="0"/>
            </a:endParaRPr>
          </a:p>
          <a:p>
            <a:endParaRPr lang="en-US" sz="2400" dirty="0">
              <a:solidFill>
                <a:schemeClr val="bg2"/>
              </a:solidFill>
              <a:latin typeface="Century Gothic" panose="020B0502020202020204" pitchFamily="34" charset="0"/>
            </a:endParaRPr>
          </a:p>
          <a:p>
            <a:r>
              <a:rPr lang="en-US" sz="2400" dirty="0" smtClean="0">
                <a:solidFill>
                  <a:schemeClr val="bg2"/>
                </a:solidFill>
                <a:latin typeface="Century Gothic" panose="020B0502020202020204" pitchFamily="34" charset="0"/>
              </a:rPr>
              <a:t>Photogrammetry scans a material’s </a:t>
            </a:r>
            <a:r>
              <a:rPr lang="en-US" sz="2400" dirty="0">
                <a:solidFill>
                  <a:schemeClr val="bg2"/>
                </a:solidFill>
                <a:latin typeface="Century Gothic" panose="020B0502020202020204" pitchFamily="34" charset="0"/>
              </a:rPr>
              <a:t/>
            </a:r>
            <a:br>
              <a:rPr lang="en-US" sz="2400" dirty="0">
                <a:solidFill>
                  <a:schemeClr val="bg2"/>
                </a:solidFill>
                <a:latin typeface="Century Gothic" panose="020B0502020202020204" pitchFamily="34" charset="0"/>
              </a:rPr>
            </a:br>
            <a:r>
              <a:rPr lang="en-US" sz="2400" dirty="0">
                <a:solidFill>
                  <a:schemeClr val="bg2"/>
                </a:solidFill>
                <a:latin typeface="Century Gothic" panose="020B0502020202020204" pitchFamily="34" charset="0"/>
              </a:rPr>
              <a:t>reflectance properties in addition to shape and color. </a:t>
            </a:r>
          </a:p>
        </p:txBody>
      </p:sp>
      <p:sp>
        <p:nvSpPr>
          <p:cNvPr id="7" name="TextBox 6"/>
          <p:cNvSpPr txBox="1"/>
          <p:nvPr/>
        </p:nvSpPr>
        <p:spPr>
          <a:xfrm>
            <a:off x="1229307" y="94833"/>
            <a:ext cx="9531777" cy="830997"/>
          </a:xfrm>
          <a:prstGeom prst="rect">
            <a:avLst/>
          </a:prstGeom>
          <a:noFill/>
        </p:spPr>
        <p:txBody>
          <a:bodyPr wrap="none" rtlCol="0">
            <a:spAutoFit/>
          </a:bodyPr>
          <a:lstStyle/>
          <a:p>
            <a:pPr algn="ctr" fontAlgn="base">
              <a:spcBef>
                <a:spcPct val="0"/>
              </a:spcBef>
              <a:spcAft>
                <a:spcPct val="0"/>
              </a:spcAft>
            </a:pPr>
            <a:r>
              <a:rPr lang="en-US" sz="4800" dirty="0" smtClean="0">
                <a:solidFill>
                  <a:srgbClr val="ACCBF9"/>
                </a:solidFill>
                <a:latin typeface="Century Gothic" panose="020B0502020202020204" pitchFamily="34" charset="0"/>
              </a:rPr>
              <a:t>Summer 2015: Photogrammetry</a:t>
            </a:r>
            <a:endParaRPr lang="en-US" sz="4800" dirty="0">
              <a:solidFill>
                <a:srgbClr val="ACCBF9"/>
              </a:solidFill>
              <a:latin typeface="Century Gothic" panose="020B0502020202020204" pitchFamily="34"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36761"/>
          <a:stretch/>
        </p:blipFill>
        <p:spPr>
          <a:xfrm rot="5400000">
            <a:off x="525780" y="525780"/>
            <a:ext cx="5806441" cy="6858000"/>
          </a:xfrm>
          <a:prstGeom prst="rect">
            <a:avLst/>
          </a:prstGeom>
        </p:spPr>
      </p:pic>
    </p:spTree>
    <p:extLst>
      <p:ext uri="{BB962C8B-B14F-4D97-AF65-F5344CB8AC3E}">
        <p14:creationId xmlns:p14="http://schemas.microsoft.com/office/powerpoint/2010/main" val="1235361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 y="15240"/>
            <a:ext cx="11155680" cy="1325562"/>
          </a:xfrm>
        </p:spPr>
        <p:txBody>
          <a:bodyPr>
            <a:normAutofit/>
          </a:bodyPr>
          <a:lstStyle/>
          <a:p>
            <a:r>
              <a:rPr lang="en-US" dirty="0" smtClean="0"/>
              <a:t>Summer Photogrammetry project</a:t>
            </a:r>
            <a:br>
              <a:rPr lang="en-US" dirty="0" smtClean="0"/>
            </a:br>
            <a:r>
              <a:rPr lang="en-US" sz="3100" dirty="0" smtClean="0"/>
              <a:t>Computer programming students and 3-D Modeling Students</a:t>
            </a:r>
            <a:endParaRPr lang="en-US" sz="3100" dirty="0"/>
          </a:p>
        </p:txBody>
      </p:sp>
      <p:sp>
        <p:nvSpPr>
          <p:cNvPr id="3" name="Text Placeholder 2"/>
          <p:cNvSpPr>
            <a:spLocks noGrp="1"/>
          </p:cNvSpPr>
          <p:nvPr>
            <p:ph type="body" idx="1"/>
          </p:nvPr>
        </p:nvSpPr>
        <p:spPr>
          <a:xfrm>
            <a:off x="316928" y="5766827"/>
            <a:ext cx="4480560" cy="731520"/>
          </a:xfrm>
        </p:spPr>
        <p:txBody>
          <a:bodyPr/>
          <a:lstStyle/>
          <a:p>
            <a:r>
              <a:rPr lang="en-US" dirty="0" smtClean="0"/>
              <a:t>About 70 objects captured from</a:t>
            </a:r>
          </a:p>
          <a:p>
            <a:r>
              <a:rPr lang="en-US" dirty="0" smtClean="0"/>
              <a:t>The UW-Stout Archives collections</a:t>
            </a:r>
            <a:endParaRPr lang="en-US" dirty="0"/>
          </a:p>
        </p:txBody>
      </p:sp>
      <p:pic>
        <p:nvPicPr>
          <p:cNvPr id="5" name="Content Placeholder 4"/>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5102" t="-2285" r="13254" b="13663"/>
          <a:stretch/>
        </p:blipFill>
        <p:spPr>
          <a:xfrm rot="5400000">
            <a:off x="530945" y="2009347"/>
            <a:ext cx="4052526" cy="3285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 Placeholder 5"/>
          <p:cNvSpPr>
            <a:spLocks noGrp="1"/>
          </p:cNvSpPr>
          <p:nvPr>
            <p:ph type="body" sz="quarter" idx="3"/>
          </p:nvPr>
        </p:nvSpPr>
        <p:spPr>
          <a:xfrm>
            <a:off x="5486400" y="5631505"/>
            <a:ext cx="5354815" cy="884689"/>
          </a:xfrm>
        </p:spPr>
        <p:txBody>
          <a:bodyPr>
            <a:normAutofit/>
          </a:bodyPr>
          <a:lstStyle/>
          <a:p>
            <a:r>
              <a:rPr lang="en-US" dirty="0" smtClean="0"/>
              <a:t>About 30 objects ( from external collections related to our university) shot onsite</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640658" y="1651143"/>
            <a:ext cx="5200557" cy="39004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28743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a:xfrm>
            <a:off x="1371600" y="54832"/>
            <a:ext cx="9692640" cy="1325562"/>
          </a:xfrm>
        </p:spPr>
        <p:txBody>
          <a:bodyPr/>
          <a:lstStyle/>
          <a:p>
            <a:r>
              <a:rPr lang="en-US" dirty="0" smtClean="0"/>
              <a:t>Resurrecting Academic Ancestors:</a:t>
            </a:r>
            <a:br>
              <a:rPr lang="en-US" dirty="0" smtClean="0"/>
            </a:br>
            <a:r>
              <a:rPr lang="en-US" dirty="0" smtClean="0"/>
              <a:t>Digital models of student projects</a:t>
            </a:r>
            <a:endParaRPr lang="en-US" dirty="0"/>
          </a:p>
        </p:txBody>
      </p:sp>
      <p:sp>
        <p:nvSpPr>
          <p:cNvPr id="13" name="Text Placeholder 12"/>
          <p:cNvSpPr>
            <a:spLocks noGrp="1"/>
          </p:cNvSpPr>
          <p:nvPr>
            <p:ph type="body" idx="1"/>
          </p:nvPr>
        </p:nvSpPr>
        <p:spPr/>
        <p:txBody>
          <a:bodyPr/>
          <a:lstStyle/>
          <a:p>
            <a:endParaRPr lang="en-US"/>
          </a:p>
        </p:txBody>
      </p:sp>
      <p:pic>
        <p:nvPicPr>
          <p:cNvPr id="6" name="Content Placeholder 5">
            <a:hlinkClick r:id="rId2"/>
          </p:cNvPr>
          <p:cNvPicPr>
            <a:picLocks noGrp="1" noChangeAspect="1"/>
          </p:cNvPicPr>
          <p:nvPr>
            <p:ph sz="half" idx="2"/>
          </p:nvPr>
        </p:nvPicPr>
        <p:blipFill>
          <a:blip r:embed="rId3"/>
          <a:stretch>
            <a:fillRect/>
          </a:stretch>
        </p:blipFill>
        <p:spPr>
          <a:xfrm>
            <a:off x="6629400" y="2209800"/>
            <a:ext cx="5415705" cy="2645985"/>
          </a:xfrm>
          <a:prstGeom prst="rect">
            <a:avLst/>
          </a:prstGeom>
        </p:spPr>
      </p:pic>
      <p:sp>
        <p:nvSpPr>
          <p:cNvPr id="14" name="Text Placeholder 13"/>
          <p:cNvSpPr>
            <a:spLocks noGrp="1"/>
          </p:cNvSpPr>
          <p:nvPr>
            <p:ph type="body" sz="quarter" idx="3"/>
          </p:nvPr>
        </p:nvSpPr>
        <p:spPr>
          <a:xfrm>
            <a:off x="7096972" y="4855785"/>
            <a:ext cx="4480560" cy="731520"/>
          </a:xfrm>
        </p:spPr>
        <p:txBody>
          <a:bodyPr/>
          <a:lstStyle/>
          <a:p>
            <a:r>
              <a:rPr lang="en-US" dirty="0" smtClean="0"/>
              <a:t>Digital model of twentieth century</a:t>
            </a:r>
          </a:p>
          <a:p>
            <a:r>
              <a:rPr lang="en-US" dirty="0" smtClean="0"/>
              <a:t>student metal work in the Archives</a:t>
            </a:r>
            <a:endParaRPr lang="en-US" dirty="0"/>
          </a:p>
        </p:txBody>
      </p:sp>
      <p:pic>
        <p:nvPicPr>
          <p:cNvPr id="7" name="Picture 6"/>
          <p:cNvPicPr>
            <a:picLocks noChangeAspect="1"/>
          </p:cNvPicPr>
          <p:nvPr/>
        </p:nvPicPr>
        <p:blipFill>
          <a:blip r:embed="rId4"/>
          <a:stretch>
            <a:fillRect/>
          </a:stretch>
        </p:blipFill>
        <p:spPr>
          <a:xfrm>
            <a:off x="159701" y="1517448"/>
            <a:ext cx="6201474" cy="4585104"/>
          </a:xfrm>
          <a:prstGeom prst="rect">
            <a:avLst/>
          </a:prstGeom>
        </p:spPr>
      </p:pic>
      <p:sp>
        <p:nvSpPr>
          <p:cNvPr id="17" name="Text Placeholder 13"/>
          <p:cNvSpPr txBox="1">
            <a:spLocks/>
          </p:cNvSpPr>
          <p:nvPr/>
        </p:nvSpPr>
        <p:spPr>
          <a:xfrm>
            <a:off x="1172558" y="5889192"/>
            <a:ext cx="4480560" cy="731520"/>
          </a:xfrm>
          <a:prstGeom prst="rect">
            <a:avLst/>
          </a:prstGeom>
        </p:spPr>
        <p:txBody>
          <a:bodyPr vert="horz" lIns="91440" tIns="45720" rIns="91440" bIns="45720" rtlCol="0" anchor="b">
            <a:normAutofit/>
          </a:bodyPr>
          <a:lstStyle>
            <a:lvl1pPr marL="0" indent="0" algn="l" defTabSz="914400" rtl="0" eaLnBrk="1" latinLnBrk="0" hangingPunct="1">
              <a:lnSpc>
                <a:spcPct val="95000"/>
              </a:lnSpc>
              <a:spcBef>
                <a:spcPts val="0"/>
              </a:spcBef>
              <a:spcAft>
                <a:spcPts val="200"/>
              </a:spcAft>
              <a:buClr>
                <a:schemeClr val="accent1"/>
              </a:buClr>
              <a:buSzPct val="80000"/>
              <a:buFont typeface="Arial" pitchFamily="34" charset="0"/>
              <a:buNone/>
              <a:defRPr lang="en-US" sz="2000" b="0" kern="1200" spc="10" baseline="0" dirty="0">
                <a:solidFill>
                  <a:schemeClr val="tx2"/>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2000" b="1" kern="1200">
                <a:solidFill>
                  <a:schemeClr val="tx1">
                    <a:lumMod val="85000"/>
                    <a:lumOff val="1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800" b="1" kern="1200">
                <a:solidFill>
                  <a:schemeClr val="tx1">
                    <a:lumMod val="85000"/>
                    <a:lumOff val="1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600" b="1" kern="1200">
                <a:solidFill>
                  <a:schemeClr val="tx1">
                    <a:lumMod val="85000"/>
                    <a:lumOff val="15000"/>
                  </a:schemeClr>
                </a:solidFill>
                <a:latin typeface="+mn-lt"/>
                <a:ea typeface="+mn-ea"/>
                <a:cs typeface="+mn-cs"/>
              </a:defRPr>
            </a:lvl9pPr>
          </a:lstStyle>
          <a:p>
            <a:pPr>
              <a:buClr>
                <a:srgbClr val="4A66AC"/>
              </a:buClr>
            </a:pPr>
            <a:r>
              <a:rPr smtClean="0">
                <a:solidFill>
                  <a:srgbClr val="242852"/>
                </a:solidFill>
              </a:rPr>
              <a:t>Stout Institute foundry, circa 1930</a:t>
            </a:r>
            <a:endParaRPr>
              <a:solidFill>
                <a:srgbClr val="242852"/>
              </a:solidFill>
            </a:endParaRPr>
          </a:p>
        </p:txBody>
      </p:sp>
    </p:spTree>
    <p:extLst>
      <p:ext uri="{BB962C8B-B14F-4D97-AF65-F5344CB8AC3E}">
        <p14:creationId xmlns:p14="http://schemas.microsoft.com/office/powerpoint/2010/main" val="41923977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886" y="-941305"/>
            <a:ext cx="10515600" cy="1646238"/>
          </a:xfrm>
        </p:spPr>
        <p:txBody>
          <a:bodyPr>
            <a:normAutofit/>
          </a:bodyPr>
          <a:lstStyle/>
          <a:p>
            <a:pPr algn="ctr"/>
            <a:r>
              <a:rPr lang="en-US" dirty="0" smtClean="0"/>
              <a:t>Forged tools, Stout 1924 </a:t>
            </a:r>
            <a:endParaRPr lang="en-US" dirty="0"/>
          </a:p>
        </p:txBody>
      </p:sp>
      <p:pic>
        <p:nvPicPr>
          <p:cNvPr id="6" name="Picture 5"/>
          <p:cNvPicPr>
            <a:picLocks noChangeAspect="1"/>
          </p:cNvPicPr>
          <p:nvPr/>
        </p:nvPicPr>
        <p:blipFill rotWithShape="1">
          <a:blip r:embed="rId2"/>
          <a:srcRect b="5373"/>
          <a:stretch/>
        </p:blipFill>
        <p:spPr>
          <a:xfrm>
            <a:off x="5638800" y="704933"/>
            <a:ext cx="5405437" cy="3211353"/>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3"/>
          <a:stretch>
            <a:fillRect/>
          </a:stretch>
        </p:blipFill>
        <p:spPr>
          <a:xfrm>
            <a:off x="1012862" y="4763936"/>
            <a:ext cx="4000451" cy="60135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stretch>
            <a:fillRect/>
          </a:stretch>
        </p:blipFill>
        <p:spPr>
          <a:xfrm>
            <a:off x="381000" y="5456500"/>
            <a:ext cx="4632313" cy="1025778"/>
          </a:xfrm>
          <a:prstGeom prst="rect">
            <a:avLst/>
          </a:prstGeom>
          <a:ln>
            <a:noFill/>
          </a:ln>
          <a:effectLst>
            <a:outerShdw blurRad="292100" dist="139700" dir="2700000" algn="tl" rotWithShape="0">
              <a:srgbClr val="333333">
                <a:alpha val="65000"/>
              </a:srgbClr>
            </a:outerShdw>
          </a:effectLst>
        </p:spPr>
      </p:pic>
      <p:pic>
        <p:nvPicPr>
          <p:cNvPr id="5" name="Picture 4">
            <a:hlinkClick r:id="rId5"/>
          </p:cNvPr>
          <p:cNvPicPr>
            <a:picLocks noChangeAspect="1"/>
          </p:cNvPicPr>
          <p:nvPr/>
        </p:nvPicPr>
        <p:blipFill>
          <a:blip r:embed="rId6"/>
          <a:stretch>
            <a:fillRect/>
          </a:stretch>
        </p:blipFill>
        <p:spPr>
          <a:xfrm>
            <a:off x="6334972" y="4205210"/>
            <a:ext cx="4224171" cy="2622889"/>
          </a:xfrm>
          <a:prstGeom prst="rect">
            <a:avLst/>
          </a:prstGeom>
        </p:spPr>
      </p:pic>
      <p:pic>
        <p:nvPicPr>
          <p:cNvPr id="7" name="Picture 6"/>
          <p:cNvPicPr>
            <a:picLocks noChangeAspect="1"/>
          </p:cNvPicPr>
          <p:nvPr/>
        </p:nvPicPr>
        <p:blipFill>
          <a:blip r:embed="rId7"/>
          <a:stretch>
            <a:fillRect/>
          </a:stretch>
        </p:blipFill>
        <p:spPr>
          <a:xfrm>
            <a:off x="277586" y="1067559"/>
            <a:ext cx="4991100" cy="3333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339189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3000" y="149552"/>
            <a:ext cx="9692640" cy="1325562"/>
          </a:xfrm>
        </p:spPr>
        <p:txBody>
          <a:bodyPr>
            <a:normAutofit/>
          </a:bodyPr>
          <a:lstStyle/>
          <a:p>
            <a:pPr algn="ctr"/>
            <a:r>
              <a:rPr lang="en-US" dirty="0" smtClean="0">
                <a:solidFill>
                  <a:schemeClr val="bg1">
                    <a:lumMod val="75000"/>
                  </a:schemeClr>
                </a:solidFill>
                <a:latin typeface="Century Gothic" panose="020B0502020202020204" pitchFamily="34" charset="0"/>
              </a:rPr>
              <a:t>Upcoming Project: Forging Objects </a:t>
            </a:r>
            <a:r>
              <a:rPr lang="en-US" dirty="0" smtClean="0">
                <a:latin typeface="Century Gothic" panose="020B0502020202020204" pitchFamily="34" charset="0"/>
              </a:rPr>
              <a:t>Tools</a:t>
            </a:r>
            <a:endParaRPr lang="en-US" dirty="0">
              <a:latin typeface="Century Gothic" panose="020B0502020202020204" pitchFamily="34" charset="0"/>
            </a:endParaRPr>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
        <p:nvSpPr>
          <p:cNvPr id="9" name="TextBox 8"/>
          <p:cNvSpPr txBox="1"/>
          <p:nvPr/>
        </p:nvSpPr>
        <p:spPr>
          <a:xfrm>
            <a:off x="609600" y="5587160"/>
            <a:ext cx="4881969" cy="923330"/>
          </a:xfrm>
          <a:prstGeom prst="rect">
            <a:avLst/>
          </a:prstGeom>
          <a:noFill/>
        </p:spPr>
        <p:txBody>
          <a:bodyPr wrap="square" rtlCol="0">
            <a:spAutoFit/>
          </a:bodyPr>
          <a:lstStyle/>
          <a:p>
            <a:pPr algn="ctr" fontAlgn="base">
              <a:spcBef>
                <a:spcPct val="0"/>
              </a:spcBef>
              <a:spcAft>
                <a:spcPct val="0"/>
              </a:spcAft>
            </a:pPr>
            <a:r>
              <a:rPr lang="en-US" dirty="0" smtClean="0">
                <a:solidFill>
                  <a:prstClr val="white">
                    <a:lumMod val="75000"/>
                  </a:prstClr>
                </a:solidFill>
                <a:latin typeface="Century Gothic" panose="020B0502020202020204" pitchFamily="34" charset="0"/>
              </a:rPr>
              <a:t>Forging Metal in the Stout Foundry Shop </a:t>
            </a:r>
          </a:p>
          <a:p>
            <a:pPr algn="ctr" fontAlgn="base">
              <a:spcBef>
                <a:spcPct val="0"/>
              </a:spcBef>
              <a:spcAft>
                <a:spcPct val="0"/>
              </a:spcAft>
            </a:pPr>
            <a:r>
              <a:rPr lang="en-US" dirty="0" smtClean="0">
                <a:solidFill>
                  <a:prstClr val="white">
                    <a:lumMod val="75000"/>
                  </a:prstClr>
                </a:solidFill>
                <a:latin typeface="Century Gothic" panose="020B0502020202020204" pitchFamily="34" charset="0"/>
              </a:rPr>
              <a:t>20</a:t>
            </a:r>
            <a:r>
              <a:rPr lang="en-US" baseline="30000" dirty="0" smtClean="0">
                <a:solidFill>
                  <a:prstClr val="white">
                    <a:lumMod val="75000"/>
                  </a:prstClr>
                </a:solidFill>
                <a:latin typeface="Century Gothic" panose="020B0502020202020204" pitchFamily="34" charset="0"/>
              </a:rPr>
              <a:t>th</a:t>
            </a:r>
            <a:r>
              <a:rPr lang="en-US" dirty="0" smtClean="0">
                <a:solidFill>
                  <a:prstClr val="white">
                    <a:lumMod val="75000"/>
                  </a:prstClr>
                </a:solidFill>
                <a:latin typeface="Century Gothic" panose="020B0502020202020204" pitchFamily="34" charset="0"/>
              </a:rPr>
              <a:t> Century</a:t>
            </a:r>
          </a:p>
          <a:p>
            <a:pPr algn="ctr" fontAlgn="base">
              <a:spcBef>
                <a:spcPct val="0"/>
              </a:spcBef>
              <a:spcAft>
                <a:spcPct val="0"/>
              </a:spcAft>
            </a:pPr>
            <a:r>
              <a:rPr lang="en-US" baseline="30000" dirty="0" smtClean="0">
                <a:solidFill>
                  <a:prstClr val="white">
                    <a:lumMod val="75000"/>
                  </a:prstClr>
                </a:solidFill>
              </a:rPr>
              <a:t>   </a:t>
            </a:r>
            <a:endParaRPr lang="en-US" dirty="0">
              <a:solidFill>
                <a:prstClr val="white">
                  <a:lumMod val="75000"/>
                </a:prstClr>
              </a:solidFill>
            </a:endParaRPr>
          </a:p>
        </p:txBody>
      </p:sp>
      <p:pic>
        <p:nvPicPr>
          <p:cNvPr id="10" name="Picture 9"/>
          <p:cNvPicPr>
            <a:picLocks noChangeAspect="1"/>
          </p:cNvPicPr>
          <p:nvPr/>
        </p:nvPicPr>
        <p:blipFill>
          <a:blip r:embed="rId2"/>
          <a:stretch>
            <a:fillRect/>
          </a:stretch>
        </p:blipFill>
        <p:spPr>
          <a:xfrm>
            <a:off x="5989320" y="1524981"/>
            <a:ext cx="5473357" cy="375189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Rectangle 10"/>
          <p:cNvSpPr/>
          <p:nvPr/>
        </p:nvSpPr>
        <p:spPr>
          <a:xfrm>
            <a:off x="5742432" y="5607537"/>
            <a:ext cx="6096000" cy="923330"/>
          </a:xfrm>
          <a:prstGeom prst="rect">
            <a:avLst/>
          </a:prstGeom>
        </p:spPr>
        <p:txBody>
          <a:bodyPr>
            <a:spAutoFit/>
          </a:bodyPr>
          <a:lstStyle/>
          <a:p>
            <a:pPr algn="ctr" fontAlgn="base">
              <a:spcBef>
                <a:spcPct val="0"/>
              </a:spcBef>
              <a:spcAft>
                <a:spcPct val="0"/>
              </a:spcAft>
            </a:pPr>
            <a:r>
              <a:rPr lang="en-US" dirty="0" smtClean="0">
                <a:solidFill>
                  <a:prstClr val="white">
                    <a:lumMod val="75000"/>
                  </a:prstClr>
                </a:solidFill>
                <a:latin typeface="Century Gothic" panose="020B0502020202020204" pitchFamily="34" charset="0"/>
              </a:rPr>
              <a:t>Replicating the objects in the Stout Fab Lab</a:t>
            </a:r>
            <a:endParaRPr lang="en-US" dirty="0">
              <a:solidFill>
                <a:prstClr val="white">
                  <a:lumMod val="75000"/>
                </a:prstClr>
              </a:solidFill>
              <a:latin typeface="Century Gothic" panose="020B0502020202020204" pitchFamily="34" charset="0"/>
            </a:endParaRPr>
          </a:p>
          <a:p>
            <a:pPr algn="ctr" fontAlgn="base">
              <a:spcBef>
                <a:spcPct val="0"/>
              </a:spcBef>
              <a:spcAft>
                <a:spcPct val="0"/>
              </a:spcAft>
            </a:pPr>
            <a:r>
              <a:rPr lang="en-US" dirty="0" smtClean="0">
                <a:solidFill>
                  <a:prstClr val="white">
                    <a:lumMod val="75000"/>
                  </a:prstClr>
                </a:solidFill>
                <a:latin typeface="Century Gothic" panose="020B0502020202020204" pitchFamily="34" charset="0"/>
              </a:rPr>
              <a:t>21st </a:t>
            </a:r>
            <a:r>
              <a:rPr lang="en-US" dirty="0">
                <a:solidFill>
                  <a:prstClr val="white">
                    <a:lumMod val="75000"/>
                  </a:prstClr>
                </a:solidFill>
                <a:latin typeface="Century Gothic" panose="020B0502020202020204" pitchFamily="34" charset="0"/>
              </a:rPr>
              <a:t>Century</a:t>
            </a:r>
          </a:p>
          <a:p>
            <a:pPr algn="ctr" fontAlgn="base">
              <a:spcBef>
                <a:spcPct val="0"/>
              </a:spcBef>
              <a:spcAft>
                <a:spcPct val="0"/>
              </a:spcAft>
            </a:pPr>
            <a:r>
              <a:rPr lang="en-US" baseline="30000" dirty="0">
                <a:solidFill>
                  <a:prstClr val="white">
                    <a:lumMod val="75000"/>
                  </a:prstClr>
                </a:solidFill>
                <a:latin typeface="Elephant" pitchFamily="18" charset="0"/>
              </a:rPr>
              <a:t>   </a:t>
            </a:r>
            <a:endParaRPr lang="en-US" dirty="0">
              <a:solidFill>
                <a:prstClr val="white">
                  <a:lumMod val="75000"/>
                </a:prstClr>
              </a:solidFill>
              <a:latin typeface="Elephant" pitchFamily="18" charset="0"/>
            </a:endParaRPr>
          </a:p>
        </p:txBody>
      </p:sp>
      <p:pic>
        <p:nvPicPr>
          <p:cNvPr id="7" name="Picture 6"/>
          <p:cNvPicPr>
            <a:picLocks noChangeAspect="1"/>
          </p:cNvPicPr>
          <p:nvPr/>
        </p:nvPicPr>
        <p:blipFill>
          <a:blip r:embed="rId3"/>
          <a:stretch>
            <a:fillRect/>
          </a:stretch>
        </p:blipFill>
        <p:spPr>
          <a:xfrm>
            <a:off x="228600" y="1524981"/>
            <a:ext cx="5380269" cy="36304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36984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198448"/>
            <a:ext cx="12268200" cy="1745968"/>
          </a:xfrm>
        </p:spPr>
        <p:txBody>
          <a:bodyPr>
            <a:normAutofit fontScale="90000"/>
          </a:bodyPr>
          <a:lstStyle/>
          <a:p>
            <a:r>
              <a:rPr lang="en-US" dirty="0" smtClean="0">
                <a:solidFill>
                  <a:schemeClr val="bg1">
                    <a:lumMod val="75000"/>
                  </a:schemeClr>
                </a:solidFill>
                <a:latin typeface="Century Gothic" panose="020B0502020202020204" pitchFamily="34" charset="0"/>
              </a:rPr>
              <a:t/>
            </a:r>
            <a:br>
              <a:rPr lang="en-US" dirty="0" smtClean="0">
                <a:solidFill>
                  <a:schemeClr val="bg1">
                    <a:lumMod val="75000"/>
                  </a:schemeClr>
                </a:solidFill>
                <a:latin typeface="Century Gothic" panose="020B0502020202020204" pitchFamily="34" charset="0"/>
              </a:rPr>
            </a:br>
            <a:r>
              <a:rPr lang="en-US" sz="4000" dirty="0" smtClean="0">
                <a:solidFill>
                  <a:schemeClr val="bg1">
                    <a:lumMod val="75000"/>
                  </a:schemeClr>
                </a:solidFill>
                <a:latin typeface="Century Gothic" panose="020B0502020202020204" pitchFamily="34" charset="0"/>
              </a:rPr>
              <a:t>We’ve created this buffalo… </a:t>
            </a:r>
            <a:br>
              <a:rPr lang="en-US" sz="4000" dirty="0" smtClean="0">
                <a:solidFill>
                  <a:schemeClr val="bg1">
                    <a:lumMod val="75000"/>
                  </a:schemeClr>
                </a:solidFill>
                <a:latin typeface="Century Gothic" panose="020B0502020202020204" pitchFamily="34" charset="0"/>
              </a:rPr>
            </a:br>
            <a:r>
              <a:rPr lang="en-US" sz="4000" dirty="0" smtClean="0">
                <a:solidFill>
                  <a:schemeClr val="bg1">
                    <a:lumMod val="75000"/>
                  </a:schemeClr>
                </a:solidFill>
                <a:latin typeface="Century Gothic" panose="020B0502020202020204" pitchFamily="34" charset="0"/>
              </a:rPr>
              <a:t>Now let’s use every piece of it!</a:t>
            </a:r>
            <a:br>
              <a:rPr lang="en-US" sz="4000" dirty="0" smtClean="0">
                <a:solidFill>
                  <a:schemeClr val="bg1">
                    <a:lumMod val="75000"/>
                  </a:schemeClr>
                </a:solidFill>
                <a:latin typeface="Century Gothic" panose="020B0502020202020204" pitchFamily="34" charset="0"/>
              </a:rPr>
            </a:br>
            <a:r>
              <a:rPr lang="en-US" sz="4000" dirty="0">
                <a:solidFill>
                  <a:schemeClr val="bg1">
                    <a:lumMod val="75000"/>
                  </a:schemeClr>
                </a:solidFill>
                <a:latin typeface="Century Gothic" panose="020B0502020202020204" pitchFamily="34" charset="0"/>
              </a:rPr>
              <a:t/>
            </a:r>
            <a:br>
              <a:rPr lang="en-US" sz="4000" dirty="0">
                <a:solidFill>
                  <a:schemeClr val="bg1">
                    <a:lumMod val="75000"/>
                  </a:schemeClr>
                </a:solidFill>
                <a:latin typeface="Century Gothic" panose="020B0502020202020204" pitchFamily="34" charset="0"/>
              </a:rPr>
            </a:br>
            <a:r>
              <a:rPr lang="en-US" sz="3100" dirty="0" smtClean="0">
                <a:solidFill>
                  <a:schemeClr val="bg1">
                    <a:lumMod val="75000"/>
                  </a:schemeClr>
                </a:solidFill>
                <a:latin typeface="Century Gothic" panose="020B0502020202020204" pitchFamily="34" charset="0"/>
              </a:rPr>
              <a:t>Photogrammetry data will inform upcoming research and programming</a:t>
            </a:r>
            <a:endParaRPr lang="en-US" sz="3100" dirty="0">
              <a:latin typeface="Century Gothic" panose="020B0502020202020204" pitchFamily="34" charset="0"/>
            </a:endParaRPr>
          </a:p>
        </p:txBody>
      </p:sp>
      <p:sp>
        <p:nvSpPr>
          <p:cNvPr id="3" name="Text Placeholder 2"/>
          <p:cNvSpPr>
            <a:spLocks noGrp="1"/>
          </p:cNvSpPr>
          <p:nvPr>
            <p:ph type="body" idx="1"/>
          </p:nvPr>
        </p:nvSpPr>
        <p:spPr>
          <a:xfrm>
            <a:off x="685800" y="2090301"/>
            <a:ext cx="5067518" cy="731520"/>
          </a:xfrm>
        </p:spPr>
        <p:txBody>
          <a:bodyPr/>
          <a:lstStyle/>
          <a:p>
            <a:pPr algn="ctr"/>
            <a:r>
              <a:rPr lang="en-US" dirty="0" smtClean="0">
                <a:solidFill>
                  <a:schemeClr val="accent6">
                    <a:lumMod val="60000"/>
                    <a:lumOff val="40000"/>
                  </a:schemeClr>
                </a:solidFill>
              </a:rPr>
              <a:t>Mathematical research in rendering light fields</a:t>
            </a:r>
            <a:endParaRPr lang="en-US" dirty="0">
              <a:solidFill>
                <a:schemeClr val="accent6">
                  <a:lumMod val="60000"/>
                  <a:lumOff val="40000"/>
                </a:schemeClr>
              </a:solidFill>
            </a:endParaRPr>
          </a:p>
        </p:txBody>
      </p:sp>
      <p:pic>
        <p:nvPicPr>
          <p:cNvPr id="7" name="Content Placeholder 6">
            <a:hlinkClick r:id="rId2"/>
          </p:cNvPr>
          <p:cNvPicPr>
            <a:picLocks noGrp="1" noChangeAspect="1"/>
          </p:cNvPicPr>
          <p:nvPr>
            <p:ph sz="half" idx="2"/>
          </p:nvPr>
        </p:nvPicPr>
        <p:blipFill>
          <a:blip r:embed="rId3"/>
          <a:stretch>
            <a:fillRect/>
          </a:stretch>
        </p:blipFill>
        <p:spPr>
          <a:xfrm>
            <a:off x="685800" y="3054295"/>
            <a:ext cx="5056188" cy="3437048"/>
          </a:xfrm>
          <a:prstGeom prst="rect">
            <a:avLst/>
          </a:prstGeom>
          <a:ln>
            <a:noFill/>
          </a:ln>
          <a:effectLst>
            <a:outerShdw blurRad="292100" dist="139700" dir="2700000" algn="tl" rotWithShape="0">
              <a:srgbClr val="333333">
                <a:alpha val="65000"/>
              </a:srgbClr>
            </a:outerShdw>
          </a:effectLst>
        </p:spPr>
      </p:pic>
      <p:sp>
        <p:nvSpPr>
          <p:cNvPr id="5" name="Text Placeholder 4"/>
          <p:cNvSpPr>
            <a:spLocks noGrp="1"/>
          </p:cNvSpPr>
          <p:nvPr>
            <p:ph type="body" sz="quarter" idx="3"/>
          </p:nvPr>
        </p:nvSpPr>
        <p:spPr>
          <a:xfrm>
            <a:off x="6096000" y="2002300"/>
            <a:ext cx="5684520" cy="731520"/>
          </a:xfrm>
        </p:spPr>
        <p:txBody>
          <a:bodyPr>
            <a:normAutofit fontScale="85000" lnSpcReduction="10000"/>
          </a:bodyPr>
          <a:lstStyle/>
          <a:p>
            <a:pPr algn="ctr"/>
            <a:r>
              <a:rPr lang="en-US" dirty="0" smtClean="0">
                <a:solidFill>
                  <a:schemeClr val="accent6">
                    <a:lumMod val="60000"/>
                    <a:lumOff val="40000"/>
                  </a:schemeClr>
                </a:solidFill>
              </a:rPr>
              <a:t>Software development programming students perfect distribution software for the artifact models</a:t>
            </a:r>
            <a:endParaRPr lang="en-US" dirty="0">
              <a:solidFill>
                <a:schemeClr val="accent6">
                  <a:lumMod val="60000"/>
                  <a:lumOff val="40000"/>
                </a:schemeClr>
              </a:solidFill>
            </a:endParaRPr>
          </a:p>
        </p:txBody>
      </p:sp>
      <p:pic>
        <p:nvPicPr>
          <p:cNvPr id="2050" name="Picture 2" descr="Faculty working with student"/>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7721773" y="2836691"/>
            <a:ext cx="2432974" cy="366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485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643203"/>
            <a:ext cx="7315200" cy="3852597"/>
          </a:xfrm>
        </p:spPr>
        <p:txBody>
          <a:bodyPr>
            <a:normAutofit/>
          </a:bodyPr>
          <a:lstStyle/>
          <a:p>
            <a:pPr algn="ctr"/>
            <a:r>
              <a:rPr lang="en-US" b="1" dirty="0" smtClean="0">
                <a:solidFill>
                  <a:schemeClr val="tx2">
                    <a:lumMod val="75000"/>
                  </a:schemeClr>
                </a:solidFill>
              </a:rPr>
              <a:t/>
            </a:r>
            <a:br>
              <a:rPr lang="en-US" b="1" dirty="0" smtClean="0">
                <a:solidFill>
                  <a:schemeClr val="tx2">
                    <a:lumMod val="75000"/>
                  </a:schemeClr>
                </a:solidFill>
              </a:rPr>
            </a:br>
            <a:r>
              <a:rPr lang="en-US" b="1" dirty="0">
                <a:solidFill>
                  <a:schemeClr val="tx2">
                    <a:lumMod val="75000"/>
                  </a:schemeClr>
                </a:solidFill>
              </a:rPr>
              <a:t/>
            </a:r>
            <a:br>
              <a:rPr lang="en-US" b="1" dirty="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b="1" dirty="0">
                <a:solidFill>
                  <a:schemeClr val="tx2">
                    <a:lumMod val="75000"/>
                  </a:schemeClr>
                </a:solidFill>
              </a:rPr>
              <a:t/>
            </a:r>
            <a:br>
              <a:rPr lang="en-US" b="1" dirty="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endParaRPr lang="en-US" b="1" dirty="0">
              <a:solidFill>
                <a:schemeClr val="tx2">
                  <a:lumMod val="75000"/>
                </a:schemeClr>
              </a:solidFill>
            </a:endParaRPr>
          </a:p>
        </p:txBody>
      </p:sp>
      <p:sp>
        <p:nvSpPr>
          <p:cNvPr id="6" name="TextBox 5"/>
          <p:cNvSpPr txBox="1"/>
          <p:nvPr/>
        </p:nvSpPr>
        <p:spPr>
          <a:xfrm>
            <a:off x="2271549" y="241457"/>
            <a:ext cx="7758545" cy="646331"/>
          </a:xfrm>
          <a:prstGeom prst="rect">
            <a:avLst/>
          </a:prstGeom>
          <a:noFill/>
        </p:spPr>
        <p:txBody>
          <a:bodyPr wrap="square" rtlCol="0">
            <a:spAutoFit/>
          </a:bodyPr>
          <a:lstStyle/>
          <a:p>
            <a:pPr marL="342900" indent="-342900" algn="ctr" fontAlgn="base">
              <a:spcBef>
                <a:spcPct val="0"/>
              </a:spcBef>
              <a:spcAft>
                <a:spcPct val="0"/>
              </a:spcAft>
              <a:buFont typeface="+mj-lt"/>
              <a:buAutoNum type="arabicPeriod"/>
            </a:pPr>
            <a:endParaRPr lang="en-US" dirty="0" smtClean="0">
              <a:solidFill>
                <a:prstClr val="black"/>
              </a:solidFill>
              <a:latin typeface="Elephant" pitchFamily="18" charset="0"/>
            </a:endParaRPr>
          </a:p>
          <a:p>
            <a:pPr marL="342900" indent="-342900" algn="ctr" fontAlgn="base">
              <a:spcBef>
                <a:spcPct val="0"/>
              </a:spcBef>
              <a:spcAft>
                <a:spcPct val="0"/>
              </a:spcAft>
              <a:buFont typeface="+mj-lt"/>
              <a:buAutoNum type="arabicPeriod"/>
            </a:pPr>
            <a:endParaRPr lang="en-US" dirty="0">
              <a:solidFill>
                <a:prstClr val="black"/>
              </a:solidFill>
              <a:latin typeface="Elephant" pitchFamily="18"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2143" b="3284"/>
          <a:stretch/>
        </p:blipFill>
        <p:spPr>
          <a:xfrm>
            <a:off x="512021" y="1811117"/>
            <a:ext cx="5638800" cy="426589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52400" y="564622"/>
            <a:ext cx="11353800" cy="923330"/>
          </a:xfrm>
          <a:prstGeom prst="rect">
            <a:avLst/>
          </a:prstGeom>
          <a:noFill/>
        </p:spPr>
        <p:txBody>
          <a:bodyPr wrap="square" rtlCol="0">
            <a:spAutoFit/>
          </a:bodyPr>
          <a:lstStyle/>
          <a:p>
            <a:pPr algn="ctr" fontAlgn="base">
              <a:spcBef>
                <a:spcPct val="0"/>
              </a:spcBef>
              <a:spcAft>
                <a:spcPct val="0"/>
              </a:spcAft>
            </a:pPr>
            <a:r>
              <a:rPr lang="en-US" sz="5400" dirty="0" smtClean="0">
                <a:solidFill>
                  <a:prstClr val="black"/>
                </a:solidFill>
                <a:latin typeface="Century Gothic" panose="020B0502020202020204" pitchFamily="34" charset="0"/>
              </a:rPr>
              <a:t>Be Brazen! </a:t>
            </a:r>
            <a:endParaRPr lang="en-US" sz="5400" dirty="0">
              <a:solidFill>
                <a:prstClr val="black"/>
              </a:solidFill>
              <a:latin typeface="Century Gothic" panose="020B0502020202020204" pitchFamily="34" charset="0"/>
            </a:endParaRPr>
          </a:p>
        </p:txBody>
      </p:sp>
      <p:sp>
        <p:nvSpPr>
          <p:cNvPr id="8" name="TextBox 7"/>
          <p:cNvSpPr txBox="1"/>
          <p:nvPr/>
        </p:nvSpPr>
        <p:spPr>
          <a:xfrm>
            <a:off x="6023651" y="2297293"/>
            <a:ext cx="5253949" cy="3785652"/>
          </a:xfrm>
          <a:prstGeom prst="rect">
            <a:avLst/>
          </a:prstGeom>
          <a:noFill/>
        </p:spPr>
        <p:txBody>
          <a:bodyPr wrap="square" rtlCol="0">
            <a:spAutoFit/>
          </a:bodyPr>
          <a:lstStyle/>
          <a:p>
            <a:pPr algn="ctr" fontAlgn="base">
              <a:spcBef>
                <a:spcPct val="0"/>
              </a:spcBef>
              <a:spcAft>
                <a:spcPct val="0"/>
              </a:spcAft>
            </a:pPr>
            <a:r>
              <a:rPr lang="en-US" sz="2400" dirty="0" smtClean="0">
                <a:solidFill>
                  <a:prstClr val="black"/>
                </a:solidFill>
                <a:latin typeface="Century Gothic" panose="020B0502020202020204" pitchFamily="34" charset="0"/>
              </a:rPr>
              <a:t>Embrace the challenge of engaging your</a:t>
            </a:r>
          </a:p>
          <a:p>
            <a:pPr algn="ctr" fontAlgn="base">
              <a:spcBef>
                <a:spcPct val="0"/>
              </a:spcBef>
              <a:spcAft>
                <a:spcPct val="0"/>
              </a:spcAft>
            </a:pPr>
            <a:r>
              <a:rPr lang="en-US" sz="2400" dirty="0" smtClean="0">
                <a:solidFill>
                  <a:prstClr val="black"/>
                </a:solidFill>
                <a:latin typeface="Century Gothic" panose="020B0502020202020204" pitchFamily="34" charset="0"/>
              </a:rPr>
              <a:t>collections in applied learning projects</a:t>
            </a:r>
          </a:p>
          <a:p>
            <a:pPr algn="ctr" fontAlgn="base">
              <a:spcBef>
                <a:spcPct val="0"/>
              </a:spcBef>
              <a:spcAft>
                <a:spcPct val="0"/>
              </a:spcAft>
            </a:pPr>
            <a:endParaRPr lang="en-US" sz="2400" dirty="0">
              <a:solidFill>
                <a:prstClr val="black"/>
              </a:solidFill>
              <a:latin typeface="Century Gothic" panose="020B0502020202020204" pitchFamily="34" charset="0"/>
            </a:endParaRPr>
          </a:p>
          <a:p>
            <a:pPr algn="ctr" fontAlgn="base">
              <a:spcBef>
                <a:spcPct val="0"/>
              </a:spcBef>
              <a:spcAft>
                <a:spcPct val="0"/>
              </a:spcAft>
            </a:pPr>
            <a:r>
              <a:rPr lang="en-US" sz="2400" dirty="0" smtClean="0">
                <a:solidFill>
                  <a:prstClr val="black"/>
                </a:solidFill>
                <a:latin typeface="Century Gothic" panose="020B0502020202020204" pitchFamily="34" charset="0"/>
              </a:rPr>
              <a:t>The payoff is extraordinary for both the archives</a:t>
            </a:r>
          </a:p>
          <a:p>
            <a:pPr algn="ctr" fontAlgn="base">
              <a:spcBef>
                <a:spcPct val="0"/>
              </a:spcBef>
              <a:spcAft>
                <a:spcPct val="0"/>
              </a:spcAft>
            </a:pPr>
            <a:r>
              <a:rPr lang="en-US" sz="2400" u="sng" dirty="0" smtClean="0">
                <a:solidFill>
                  <a:prstClr val="black"/>
                </a:solidFill>
                <a:latin typeface="Century Gothic" panose="020B0502020202020204" pitchFamily="34" charset="0"/>
              </a:rPr>
              <a:t>and</a:t>
            </a:r>
            <a:r>
              <a:rPr lang="en-US" sz="2400" dirty="0" smtClean="0">
                <a:solidFill>
                  <a:prstClr val="black"/>
                </a:solidFill>
                <a:latin typeface="Century Gothic" panose="020B0502020202020204" pitchFamily="34" charset="0"/>
              </a:rPr>
              <a:t> the students</a:t>
            </a:r>
          </a:p>
          <a:p>
            <a:pPr algn="ctr" fontAlgn="base">
              <a:spcBef>
                <a:spcPct val="0"/>
              </a:spcBef>
              <a:spcAft>
                <a:spcPct val="0"/>
              </a:spcAft>
            </a:pPr>
            <a:endParaRPr lang="en-US" sz="2400" dirty="0">
              <a:solidFill>
                <a:prstClr val="black"/>
              </a:solidFill>
              <a:latin typeface="Century Gothic" panose="020B0502020202020204" pitchFamily="34" charset="0"/>
            </a:endParaRPr>
          </a:p>
          <a:p>
            <a:pPr algn="ctr" fontAlgn="base">
              <a:spcBef>
                <a:spcPct val="0"/>
              </a:spcBef>
              <a:spcAft>
                <a:spcPct val="0"/>
              </a:spcAft>
            </a:pPr>
            <a:endParaRPr lang="en-U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716332253"/>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37890" name="Title 1"/>
          <p:cNvSpPr>
            <a:spLocks noGrp="1"/>
          </p:cNvSpPr>
          <p:nvPr>
            <p:ph type="title"/>
          </p:nvPr>
        </p:nvSpPr>
        <p:spPr>
          <a:xfrm>
            <a:off x="228600" y="-659953"/>
            <a:ext cx="10668000" cy="1371600"/>
          </a:xfrm>
        </p:spPr>
        <p:txBody>
          <a:bodyPr>
            <a:normAutofit/>
          </a:bodyPr>
          <a:lstStyle/>
          <a:p>
            <a:pPr>
              <a:defRPr/>
            </a:pPr>
            <a:r>
              <a:rPr lang="en-US" dirty="0" smtClean="0">
                <a:latin typeface="Franklin Gothic Book" pitchFamily="34" charset="0"/>
              </a:rPr>
              <a:t>UW-Stout Archives and Area Research Center</a:t>
            </a:r>
          </a:p>
        </p:txBody>
      </p:sp>
      <p:sp>
        <p:nvSpPr>
          <p:cNvPr id="4" name="Text Placeholder 3"/>
          <p:cNvSpPr>
            <a:spLocks noGrp="1"/>
          </p:cNvSpPr>
          <p:nvPr>
            <p:ph type="body" sz="half" idx="4294967295"/>
          </p:nvPr>
        </p:nvSpPr>
        <p:spPr>
          <a:xfrm>
            <a:off x="6807571" y="1600200"/>
            <a:ext cx="4098925" cy="1371600"/>
          </a:xfrm>
        </p:spPr>
        <p:txBody>
          <a:bodyPr rtlCol="0">
            <a:normAutofit fontScale="77500" lnSpcReduction="20000"/>
          </a:bodyPr>
          <a:lstStyle/>
          <a:p>
            <a:pPr algn="ctr">
              <a:buClr>
                <a:schemeClr val="accent1">
                  <a:lumMod val="60000"/>
                  <a:lumOff val="40000"/>
                </a:schemeClr>
              </a:buClr>
              <a:buNone/>
              <a:defRPr/>
            </a:pPr>
            <a:r>
              <a:rPr lang="en-US" sz="2800" dirty="0">
                <a:latin typeface="Franklin Gothic Book" pitchFamily="34" charset="0"/>
              </a:rPr>
              <a:t>HEATHER J. STECKLEIN</a:t>
            </a:r>
          </a:p>
          <a:p>
            <a:pPr algn="ctr">
              <a:buClr>
                <a:schemeClr val="accent1">
                  <a:lumMod val="60000"/>
                  <a:lumOff val="40000"/>
                </a:schemeClr>
              </a:buClr>
              <a:buNone/>
              <a:defRPr/>
            </a:pPr>
            <a:r>
              <a:rPr lang="en-US" sz="2800" dirty="0" smtClean="0">
                <a:solidFill>
                  <a:schemeClr val="accent5">
                    <a:lumMod val="50000"/>
                  </a:schemeClr>
                </a:solidFill>
                <a:latin typeface="Franklin Gothic Book" pitchFamily="34" charset="0"/>
                <a:hlinkClick r:id="rId2"/>
              </a:rPr>
              <a:t>steckleinh@uwstout.edu</a:t>
            </a:r>
            <a:endParaRPr lang="en-US" sz="2800" dirty="0" smtClean="0">
              <a:solidFill>
                <a:schemeClr val="accent5">
                  <a:lumMod val="50000"/>
                </a:schemeClr>
              </a:solidFill>
              <a:latin typeface="Franklin Gothic Book" pitchFamily="34" charset="0"/>
            </a:endParaRPr>
          </a:p>
          <a:p>
            <a:pPr algn="ctr">
              <a:buClr>
                <a:schemeClr val="accent1">
                  <a:lumMod val="60000"/>
                  <a:lumOff val="40000"/>
                </a:schemeClr>
              </a:buClr>
              <a:buNone/>
              <a:defRPr/>
            </a:pPr>
            <a:r>
              <a:rPr lang="en-US" sz="2800" dirty="0">
                <a:solidFill>
                  <a:schemeClr val="accent5">
                    <a:lumMod val="50000"/>
                  </a:schemeClr>
                </a:solidFill>
                <a:latin typeface="Franklin Gothic Book" pitchFamily="34" charset="0"/>
                <a:hlinkClick r:id="rId3"/>
              </a:rPr>
              <a:t>https://</a:t>
            </a:r>
            <a:r>
              <a:rPr lang="en-US" sz="2800" dirty="0" smtClean="0">
                <a:solidFill>
                  <a:schemeClr val="accent5">
                    <a:lumMod val="50000"/>
                  </a:schemeClr>
                </a:solidFill>
                <a:latin typeface="Franklin Gothic Book" pitchFamily="34" charset="0"/>
                <a:hlinkClick r:id="rId3"/>
              </a:rPr>
              <a:t>twitter.com/hjstecklein</a:t>
            </a:r>
            <a:endParaRPr lang="en-US" sz="2800" dirty="0" smtClean="0">
              <a:solidFill>
                <a:schemeClr val="accent5">
                  <a:lumMod val="50000"/>
                </a:schemeClr>
              </a:solidFill>
              <a:latin typeface="Franklin Gothic Book" pitchFamily="34" charset="0"/>
            </a:endParaRPr>
          </a:p>
          <a:p>
            <a:pPr algn="ctr">
              <a:buClr>
                <a:schemeClr val="accent1">
                  <a:lumMod val="60000"/>
                  <a:lumOff val="40000"/>
                </a:schemeClr>
              </a:buClr>
              <a:buNone/>
              <a:defRPr/>
            </a:pPr>
            <a:endParaRPr lang="en-US" sz="2800" dirty="0">
              <a:latin typeface="Franklin Gothic Book" pitchFamily="34" charset="0"/>
            </a:endParaRPr>
          </a:p>
          <a:p>
            <a:pPr algn="ctr">
              <a:buClr>
                <a:schemeClr val="accent1">
                  <a:lumMod val="60000"/>
                  <a:lumOff val="40000"/>
                </a:schemeClr>
              </a:buClr>
              <a:buNone/>
              <a:defRPr/>
            </a:pPr>
            <a:endParaRPr lang="en-US" sz="2800" dirty="0">
              <a:latin typeface="Franklin Gothic Book" pitchFamily="34" charset="0"/>
            </a:endParaRPr>
          </a:p>
          <a:p>
            <a:pPr algn="ctr">
              <a:buClr>
                <a:schemeClr val="accent1">
                  <a:lumMod val="60000"/>
                  <a:lumOff val="40000"/>
                </a:schemeClr>
              </a:buClr>
              <a:buNone/>
              <a:defRPr/>
            </a:pPr>
            <a:endParaRPr lang="en-US" sz="2800" dirty="0">
              <a:latin typeface="Franklin Gothic Book" pitchFamily="34" charset="0"/>
            </a:endParaRPr>
          </a:p>
          <a:p>
            <a:pPr algn="ctr">
              <a:buClr>
                <a:schemeClr val="accent1">
                  <a:lumMod val="60000"/>
                  <a:lumOff val="40000"/>
                </a:schemeClr>
              </a:buClr>
              <a:buNone/>
              <a:defRPr/>
            </a:pPr>
            <a:endParaRPr lang="en-US" sz="2800" dirty="0">
              <a:latin typeface="Franklin Gothic Book" pitchFamily="34" charset="0"/>
            </a:endParaRPr>
          </a:p>
          <a:p>
            <a:pPr algn="ctr">
              <a:buClr>
                <a:schemeClr val="accent1">
                  <a:lumMod val="60000"/>
                  <a:lumOff val="40000"/>
                </a:schemeClr>
              </a:buClr>
              <a:buNone/>
              <a:defRPr/>
            </a:pPr>
            <a:endParaRPr lang="en-US" sz="2800" dirty="0">
              <a:latin typeface="Franklin Gothic Book" pitchFamily="34" charset="0"/>
            </a:endParaRPr>
          </a:p>
        </p:txBody>
      </p:sp>
      <p:sp>
        <p:nvSpPr>
          <p:cNvPr id="2" name="TextBox 1"/>
          <p:cNvSpPr txBox="1"/>
          <p:nvPr/>
        </p:nvSpPr>
        <p:spPr>
          <a:xfrm>
            <a:off x="3505200" y="4724400"/>
            <a:ext cx="7602123" cy="2954655"/>
          </a:xfrm>
          <a:prstGeom prst="rect">
            <a:avLst/>
          </a:prstGeom>
          <a:noFill/>
        </p:spPr>
        <p:txBody>
          <a:bodyPr wrap="square" rtlCol="0">
            <a:spAutoFit/>
          </a:bodyPr>
          <a:lstStyle/>
          <a:p>
            <a:pPr algn="r" fontAlgn="base">
              <a:spcBef>
                <a:spcPct val="0"/>
              </a:spcBef>
              <a:spcAft>
                <a:spcPct val="0"/>
              </a:spcAft>
            </a:pPr>
            <a:r>
              <a:rPr lang="en-US" sz="2400" dirty="0" smtClean="0">
                <a:solidFill>
                  <a:prstClr val="black"/>
                </a:solidFill>
                <a:latin typeface="Century Gothic" panose="020B0502020202020204" pitchFamily="34" charset="0"/>
              </a:rPr>
              <a:t>VIEW OUR COLLECTIONS</a:t>
            </a:r>
            <a:endParaRPr lang="en-US" sz="2400" dirty="0" smtClean="0">
              <a:solidFill>
                <a:prstClr val="black"/>
              </a:solidFill>
              <a:latin typeface="Century Gothic" panose="020B0502020202020204" pitchFamily="34" charset="0"/>
              <a:hlinkClick r:id="rId4"/>
            </a:endParaRPr>
          </a:p>
          <a:p>
            <a:pPr algn="r" fontAlgn="base">
              <a:spcBef>
                <a:spcPct val="0"/>
              </a:spcBef>
              <a:spcAft>
                <a:spcPct val="0"/>
              </a:spcAft>
            </a:pPr>
            <a:r>
              <a:rPr lang="en-US" dirty="0">
                <a:solidFill>
                  <a:srgbClr val="5AA2AE">
                    <a:lumMod val="50000"/>
                  </a:srgbClr>
                </a:solidFill>
              </a:rPr>
              <a:t>http://</a:t>
            </a:r>
            <a:r>
              <a:rPr lang="en-US" dirty="0" smtClean="0">
                <a:solidFill>
                  <a:srgbClr val="5AA2AE">
                    <a:lumMod val="50000"/>
                  </a:srgbClr>
                </a:solidFill>
              </a:rPr>
              <a:t>uwdc.library.wisc.edu/collections/UW/UWStout</a:t>
            </a:r>
          </a:p>
          <a:p>
            <a:pPr algn="r" fontAlgn="base">
              <a:spcBef>
                <a:spcPct val="0"/>
              </a:spcBef>
              <a:spcAft>
                <a:spcPct val="0"/>
              </a:spcAft>
            </a:pPr>
            <a:r>
              <a:rPr lang="en-US" dirty="0">
                <a:solidFill>
                  <a:srgbClr val="5AA2AE">
                    <a:lumMod val="50000"/>
                  </a:srgbClr>
                </a:solidFill>
              </a:rPr>
              <a:t>https://archive.org/details/universityofwisconsinstoutarchives</a:t>
            </a:r>
          </a:p>
          <a:p>
            <a:pPr algn="r" fontAlgn="base">
              <a:spcBef>
                <a:spcPct val="0"/>
              </a:spcBef>
              <a:spcAft>
                <a:spcPct val="0"/>
              </a:spcAft>
            </a:pPr>
            <a:r>
              <a:rPr lang="en-US" dirty="0" smtClean="0">
                <a:solidFill>
                  <a:srgbClr val="5AA2AE">
                    <a:lumMod val="50000"/>
                  </a:srgbClr>
                </a:solidFill>
              </a:rPr>
              <a:t>www.facebook.com/UWStoutArchives</a:t>
            </a:r>
            <a:endParaRPr lang="en-US" dirty="0">
              <a:solidFill>
                <a:srgbClr val="5AA2AE">
                  <a:lumMod val="50000"/>
                </a:srgbClr>
              </a:solidFill>
            </a:endParaRPr>
          </a:p>
          <a:p>
            <a:pPr algn="r" fontAlgn="base">
              <a:spcBef>
                <a:spcPct val="0"/>
              </a:spcBef>
              <a:spcAft>
                <a:spcPct val="0"/>
              </a:spcAft>
            </a:pPr>
            <a:r>
              <a:rPr lang="en-US" dirty="0" smtClean="0">
                <a:solidFill>
                  <a:srgbClr val="5AA2AE">
                    <a:lumMod val="50000"/>
                  </a:srgbClr>
                </a:solidFill>
              </a:rPr>
              <a:t>www.twitter.com/uwstoutarchives</a:t>
            </a:r>
          </a:p>
          <a:p>
            <a:pPr algn="r" fontAlgn="base">
              <a:spcBef>
                <a:spcPct val="0"/>
              </a:spcBef>
              <a:spcAft>
                <a:spcPct val="0"/>
              </a:spcAft>
            </a:pPr>
            <a:r>
              <a:rPr lang="en-US" dirty="0" smtClean="0">
                <a:solidFill>
                  <a:srgbClr val="5AA2AE">
                    <a:lumMod val="50000"/>
                  </a:srgbClr>
                </a:solidFill>
              </a:rPr>
              <a:t>harveygame.com</a:t>
            </a:r>
          </a:p>
          <a:p>
            <a:pPr algn="r" fontAlgn="base">
              <a:spcBef>
                <a:spcPct val="0"/>
              </a:spcBef>
              <a:spcAft>
                <a:spcPct val="0"/>
              </a:spcAft>
            </a:pPr>
            <a:endParaRPr lang="en-US" dirty="0" smtClean="0">
              <a:solidFill>
                <a:srgbClr val="5AA2AE">
                  <a:lumMod val="50000"/>
                </a:srgbClr>
              </a:solidFill>
            </a:endParaRPr>
          </a:p>
          <a:p>
            <a:pPr algn="r" fontAlgn="base">
              <a:spcBef>
                <a:spcPct val="0"/>
              </a:spcBef>
              <a:spcAft>
                <a:spcPct val="0"/>
              </a:spcAft>
            </a:pPr>
            <a:endParaRPr lang="en-US" dirty="0" smtClean="0">
              <a:solidFill>
                <a:srgbClr val="5AA2AE">
                  <a:lumMod val="50000"/>
                </a:srgbClr>
              </a:solidFill>
            </a:endParaRPr>
          </a:p>
          <a:p>
            <a:pPr algn="r" fontAlgn="base">
              <a:spcBef>
                <a:spcPct val="0"/>
              </a:spcBef>
              <a:spcAft>
                <a:spcPct val="0"/>
              </a:spcAft>
            </a:pPr>
            <a:endParaRPr lang="en-US" dirty="0" smtClean="0">
              <a:solidFill>
                <a:prstClr val="black"/>
              </a:solidFill>
            </a:endParaRPr>
          </a:p>
          <a:p>
            <a:pPr algn="r" fontAlgn="base">
              <a:spcBef>
                <a:spcPct val="0"/>
              </a:spcBef>
              <a:spcAft>
                <a:spcPct val="0"/>
              </a:spcAft>
            </a:pPr>
            <a:endParaRPr lang="en-US" dirty="0">
              <a:solidFill>
                <a:prstClr val="black"/>
              </a:solidFill>
            </a:endParaRPr>
          </a:p>
        </p:txBody>
      </p:sp>
      <p:pic>
        <p:nvPicPr>
          <p:cNvPr id="1026" name="Picture 2" descr="Archives Class Vis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25935">
            <a:off x="507397" y="2279467"/>
            <a:ext cx="5636619" cy="26347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994560295"/>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8800" dirty="0" smtClean="0"/>
              <a:t>Coffee and Mingle Break – Optional tour</a:t>
            </a:r>
            <a:endParaRPr lang="en-US" sz="8800" dirty="0"/>
          </a:p>
        </p:txBody>
      </p:sp>
      <p:sp>
        <p:nvSpPr>
          <p:cNvPr id="5" name="Subtitle 4"/>
          <p:cNvSpPr>
            <a:spLocks noGrp="1"/>
          </p:cNvSpPr>
          <p:nvPr>
            <p:ph type="subTitle" idx="1"/>
          </p:nvPr>
        </p:nvSpPr>
        <p:spPr>
          <a:xfrm>
            <a:off x="1051560" y="4678369"/>
            <a:ext cx="7891272" cy="1069848"/>
          </a:xfrm>
        </p:spPr>
        <p:txBody>
          <a:bodyPr>
            <a:normAutofit fontScale="92500" lnSpcReduction="20000"/>
          </a:bodyPr>
          <a:lstStyle/>
          <a:p>
            <a:r>
              <a:rPr lang="en-US" dirty="0" smtClean="0">
                <a:latin typeface="High Tower Text" panose="02040502050506030303" pitchFamily="18" charset="0"/>
              </a:rPr>
              <a:t>Sponsored by Hollinger Metal Edge</a:t>
            </a:r>
          </a:p>
          <a:p>
            <a:r>
              <a:rPr lang="en-US" dirty="0" smtClean="0">
                <a:latin typeface="High Tower Text" panose="02040502050506030303" pitchFamily="18" charset="0"/>
              </a:rPr>
              <a:t>2:15 – 2:45pm</a:t>
            </a:r>
          </a:p>
          <a:p>
            <a:r>
              <a:rPr lang="en-US" dirty="0" smtClean="0">
                <a:latin typeface="High Tower Text" panose="02040502050506030303" pitchFamily="18" charset="0"/>
              </a:rPr>
              <a:t>Optional Tour (Library and Archives)</a:t>
            </a:r>
            <a:endParaRPr lang="en-US" dirty="0">
              <a:latin typeface="High Tower Text" panose="02040502050506030303" pitchFamily="18" charset="0"/>
            </a:endParaRPr>
          </a:p>
        </p:txBody>
      </p:sp>
    </p:spTree>
    <p:extLst>
      <p:ext uri="{BB962C8B-B14F-4D97-AF65-F5344CB8AC3E}">
        <p14:creationId xmlns:p14="http://schemas.microsoft.com/office/powerpoint/2010/main" val="3959516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two, </a:t>
            </a:r>
            <a:br>
              <a:rPr lang="en-US" dirty="0" smtClean="0"/>
            </a:br>
            <a:r>
              <a:rPr lang="en-US" dirty="0" smtClean="0"/>
              <a:t>Part one</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u="sng" dirty="0" smtClean="0">
                <a:latin typeface="High Tower Text" panose="02040502050506030303" pitchFamily="18" charset="0"/>
              </a:rPr>
              <a:t>Finding Aid, Meet Facebook</a:t>
            </a:r>
          </a:p>
          <a:p>
            <a:pPr marL="0" indent="0" algn="ctr">
              <a:buNone/>
            </a:pPr>
            <a:endParaRPr lang="en-US" sz="3600" u="sng" dirty="0" smtClean="0">
              <a:latin typeface="High Tower Text" panose="02040502050506030303" pitchFamily="18" charset="0"/>
            </a:endParaRPr>
          </a:p>
          <a:p>
            <a:r>
              <a:rPr lang="en-US" sz="3600" dirty="0" smtClean="0">
                <a:latin typeface="High Tower Text" panose="02040502050506030303" pitchFamily="18" charset="0"/>
              </a:rPr>
              <a:t>Presenters: Sarah </a:t>
            </a:r>
            <a:r>
              <a:rPr lang="en-US" sz="3600" dirty="0" err="1" smtClean="0">
                <a:latin typeface="High Tower Text" panose="02040502050506030303" pitchFamily="18" charset="0"/>
              </a:rPr>
              <a:t>Barsness</a:t>
            </a:r>
            <a:r>
              <a:rPr lang="en-US" sz="3600" dirty="0" smtClean="0">
                <a:latin typeface="High Tower Text" panose="02040502050506030303" pitchFamily="18" charset="0"/>
              </a:rPr>
              <a:t> and </a:t>
            </a:r>
            <a:r>
              <a:rPr lang="en-US" sz="3600" dirty="0" err="1" smtClean="0">
                <a:latin typeface="High Tower Text" panose="02040502050506030303" pitchFamily="18" charset="0"/>
              </a:rPr>
              <a:t>Anjanette</a:t>
            </a:r>
            <a:r>
              <a:rPr lang="en-US" sz="3600" dirty="0" smtClean="0">
                <a:latin typeface="High Tower Text" panose="02040502050506030303" pitchFamily="18" charset="0"/>
              </a:rPr>
              <a:t> </a:t>
            </a:r>
            <a:r>
              <a:rPr lang="en-US" sz="3600" dirty="0" err="1" smtClean="0">
                <a:latin typeface="High Tower Text" panose="02040502050506030303" pitchFamily="18" charset="0"/>
              </a:rPr>
              <a:t>Schussler</a:t>
            </a:r>
            <a:r>
              <a:rPr lang="en-US" sz="3600" dirty="0" smtClean="0">
                <a:latin typeface="High Tower Text" panose="02040502050506030303" pitchFamily="18" charset="0"/>
              </a:rPr>
              <a:t>, Minnesota Historical Society</a:t>
            </a:r>
            <a:endParaRPr lang="en-US" sz="3600" dirty="0">
              <a:latin typeface="High Tower Text" panose="02040502050506030303" pitchFamily="18" charset="0"/>
            </a:endParaRPr>
          </a:p>
        </p:txBody>
      </p:sp>
    </p:spTree>
    <p:extLst>
      <p:ext uri="{BB962C8B-B14F-4D97-AF65-F5344CB8AC3E}">
        <p14:creationId xmlns:p14="http://schemas.microsoft.com/office/powerpoint/2010/main" val="39848862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1980400" y="258634"/>
            <a:ext cx="8231200" cy="3716799"/>
          </a:xfrm>
          <a:prstGeom prst="rect">
            <a:avLst/>
          </a:prstGeom>
        </p:spPr>
        <p:txBody>
          <a:bodyPr lIns="121900" tIns="121900" rIns="121900" bIns="121900" anchor="ctr" anchorCtr="0">
            <a:noAutofit/>
          </a:bodyPr>
          <a:lstStyle/>
          <a:p>
            <a:r>
              <a:rPr lang="en"/>
              <a:t>Finding Aid, </a:t>
            </a:r>
          </a:p>
          <a:p>
            <a:r>
              <a:rPr lang="en"/>
              <a:t>Meet Facebook</a:t>
            </a:r>
          </a:p>
        </p:txBody>
      </p:sp>
      <p:sp>
        <p:nvSpPr>
          <p:cNvPr id="59" name="Shape 59"/>
          <p:cNvSpPr txBox="1">
            <a:spLocks noGrp="1"/>
          </p:cNvSpPr>
          <p:nvPr>
            <p:ph type="subTitle" idx="1"/>
          </p:nvPr>
        </p:nvSpPr>
        <p:spPr>
          <a:xfrm>
            <a:off x="147800" y="4358633"/>
            <a:ext cx="11896400" cy="2247600"/>
          </a:xfrm>
          <a:prstGeom prst="rect">
            <a:avLst/>
          </a:prstGeom>
        </p:spPr>
        <p:txBody>
          <a:bodyPr lIns="121900" tIns="121900" rIns="121900" bIns="121900" anchor="ctr" anchorCtr="0">
            <a:noAutofit/>
          </a:bodyPr>
          <a:lstStyle/>
          <a:p>
            <a:r>
              <a:rPr lang="en" sz="4000"/>
              <a:t>Sarah Barsness</a:t>
            </a:r>
            <a:r>
              <a:rPr lang="en" sz="2400"/>
              <a:t>  and  </a:t>
            </a:r>
            <a:r>
              <a:rPr lang="en" sz="4000"/>
              <a:t>Anjanette Schussler</a:t>
            </a:r>
          </a:p>
          <a:p>
            <a:r>
              <a:rPr lang="en" sz="2400"/>
              <a:t>    </a:t>
            </a:r>
          </a:p>
          <a:p>
            <a:r>
              <a:rPr lang="en" sz="4000"/>
              <a:t>Minnesota Historical Society</a:t>
            </a:r>
          </a:p>
        </p:txBody>
      </p:sp>
    </p:spTree>
    <p:extLst>
      <p:ext uri="{BB962C8B-B14F-4D97-AF65-F5344CB8AC3E}">
        <p14:creationId xmlns:p14="http://schemas.microsoft.com/office/powerpoint/2010/main" val="2473150014"/>
      </p:ext>
    </p:extLst>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15601" y="842401"/>
            <a:ext cx="3743999" cy="1007599"/>
          </a:xfrm>
          <a:prstGeom prst="rect">
            <a:avLst/>
          </a:prstGeom>
        </p:spPr>
        <p:txBody>
          <a:bodyPr lIns="121900" tIns="121900" rIns="121900" bIns="121900" anchor="b" anchorCtr="0">
            <a:noAutofit/>
          </a:bodyPr>
          <a:lstStyle/>
          <a:p>
            <a:r>
              <a:rPr lang="en" dirty="0"/>
              <a:t>How We Facebook</a:t>
            </a:r>
          </a:p>
        </p:txBody>
      </p:sp>
      <p:sp>
        <p:nvSpPr>
          <p:cNvPr id="65" name="Shape 65"/>
          <p:cNvSpPr txBox="1">
            <a:spLocks noGrp="1"/>
          </p:cNvSpPr>
          <p:nvPr>
            <p:ph type="body" idx="1"/>
          </p:nvPr>
        </p:nvSpPr>
        <p:spPr>
          <a:xfrm>
            <a:off x="415601" y="2157599"/>
            <a:ext cx="3743999" cy="4570799"/>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sz="1867" dirty="0">
                <a:latin typeface="Proxima Nova"/>
                <a:ea typeface="Proxima Nova"/>
                <a:cs typeface="Proxima Nova"/>
                <a:sym typeface="Proxima Nova"/>
              </a:rPr>
              <a:t>Three staff members rotate weekly, and schedule posts in advance</a:t>
            </a:r>
          </a:p>
          <a:p>
            <a:pPr marL="609585" indent="-304792">
              <a:spcAft>
                <a:spcPts val="0"/>
              </a:spcAft>
              <a:buFont typeface="Arial" pitchFamily="34" charset="0"/>
              <a:buChar char="•"/>
            </a:pPr>
            <a:r>
              <a:rPr lang="en" sz="1867" dirty="0">
                <a:latin typeface="Proxima Nova"/>
                <a:ea typeface="Proxima Nova"/>
                <a:cs typeface="Proxima Nova"/>
                <a:sym typeface="Proxima Nova"/>
              </a:rPr>
              <a:t>One post per weekday minimum, mostly photos</a:t>
            </a:r>
          </a:p>
          <a:p>
            <a:pPr marL="609585" indent="-304792">
              <a:spcAft>
                <a:spcPts val="0"/>
              </a:spcAft>
              <a:buFont typeface="Arial" pitchFamily="34" charset="0"/>
              <a:buChar char="•"/>
            </a:pPr>
            <a:r>
              <a:rPr lang="en" sz="1867" dirty="0">
                <a:latin typeface="Proxima Nova"/>
                <a:ea typeface="Proxima Nova"/>
                <a:cs typeface="Proxima Nova"/>
                <a:sym typeface="Proxima Nova"/>
              </a:rPr>
              <a:t>Cite collections by linking to the finding aid or catalog record (Arabic Leaflet) or textually (Swimming in the Park)</a:t>
            </a:r>
          </a:p>
          <a:p>
            <a:pPr marL="609585" indent="-304792">
              <a:spcAft>
                <a:spcPts val="0"/>
              </a:spcAft>
              <a:buFont typeface="Arial" pitchFamily="34" charset="0"/>
              <a:buChar char="•"/>
            </a:pPr>
            <a:r>
              <a:rPr lang="en" sz="1867" dirty="0">
                <a:latin typeface="Proxima Nova"/>
                <a:ea typeface="Proxima Nova"/>
                <a:cs typeface="Proxima Nova"/>
                <a:sym typeface="Proxima Nova"/>
              </a:rPr>
              <a:t>Tell fans how to order images they love! This also cross-promotes our library.</a:t>
            </a:r>
          </a:p>
        </p:txBody>
      </p:sp>
      <p:pic>
        <p:nvPicPr>
          <p:cNvPr id="68" name="Shape 68">
            <a:hlinkClick r:id="rId3"/>
          </p:cNvPr>
          <p:cNvPicPr preferRelativeResize="0"/>
          <p:nvPr/>
        </p:nvPicPr>
        <p:blipFill>
          <a:blip r:embed="rId4">
            <a:alphaModFix/>
          </a:blip>
          <a:stretch>
            <a:fillRect/>
          </a:stretch>
        </p:blipFill>
        <p:spPr>
          <a:xfrm>
            <a:off x="7735053" y="4232935"/>
            <a:ext cx="4322932" cy="1716365"/>
          </a:xfrm>
          <a:prstGeom prst="rect">
            <a:avLst/>
          </a:prstGeom>
          <a:noFill/>
          <a:ln>
            <a:noFill/>
          </a:ln>
        </p:spPr>
      </p:pic>
      <p:pic>
        <p:nvPicPr>
          <p:cNvPr id="14342" name="Picture 6" descr="002.jpg">
            <a:hlinkClick r:id="rId5"/>
          </p:cNvPr>
          <p:cNvPicPr>
            <a:picLocks noChangeAspect="1" noChangeArrowheads="1"/>
          </p:cNvPicPr>
          <p:nvPr/>
        </p:nvPicPr>
        <p:blipFill>
          <a:blip r:embed="rId6"/>
          <a:srcRect/>
          <a:stretch>
            <a:fillRect/>
          </a:stretch>
        </p:blipFill>
        <p:spPr bwMode="auto">
          <a:xfrm>
            <a:off x="6096001" y="381000"/>
            <a:ext cx="5503932" cy="3309240"/>
          </a:xfrm>
          <a:prstGeom prst="rect">
            <a:avLst/>
          </a:prstGeom>
          <a:noFill/>
        </p:spPr>
      </p:pic>
      <p:pic>
        <p:nvPicPr>
          <p:cNvPr id="14338" name="Picture 2" descr="001.jpg">
            <a:hlinkClick r:id="rId7"/>
          </p:cNvPr>
          <p:cNvPicPr>
            <a:picLocks noChangeAspect="1" noChangeArrowheads="1"/>
          </p:cNvPicPr>
          <p:nvPr/>
        </p:nvPicPr>
        <p:blipFill>
          <a:blip r:embed="rId8"/>
          <a:srcRect/>
          <a:stretch>
            <a:fillRect/>
          </a:stretch>
        </p:blipFill>
        <p:spPr bwMode="auto">
          <a:xfrm>
            <a:off x="4470401" y="2413000"/>
            <a:ext cx="3149599" cy="4124987"/>
          </a:xfrm>
          <a:prstGeom prst="rect">
            <a:avLst/>
          </a:prstGeom>
          <a:noFill/>
        </p:spPr>
      </p:pic>
    </p:spTree>
    <p:extLst>
      <p:ext uri="{BB962C8B-B14F-4D97-AF65-F5344CB8AC3E}">
        <p14:creationId xmlns:p14="http://schemas.microsoft.com/office/powerpoint/2010/main" val="1175668035"/>
      </p:ext>
    </p:extLst>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15601" y="842401"/>
            <a:ext cx="3743999" cy="1007599"/>
          </a:xfrm>
          <a:prstGeom prst="rect">
            <a:avLst/>
          </a:prstGeom>
        </p:spPr>
        <p:txBody>
          <a:bodyPr lIns="121900" tIns="121900" rIns="121900" bIns="121900" anchor="b" anchorCtr="0">
            <a:noAutofit/>
          </a:bodyPr>
          <a:lstStyle/>
          <a:p>
            <a:r>
              <a:rPr lang="en"/>
              <a:t>What We Post</a:t>
            </a:r>
          </a:p>
        </p:txBody>
      </p:sp>
      <p:sp>
        <p:nvSpPr>
          <p:cNvPr id="74" name="Shape 74"/>
          <p:cNvSpPr txBox="1">
            <a:spLocks noGrp="1"/>
          </p:cNvSpPr>
          <p:nvPr>
            <p:ph type="body" idx="1"/>
          </p:nvPr>
        </p:nvSpPr>
        <p:spPr>
          <a:xfrm>
            <a:off x="415601" y="2157601"/>
            <a:ext cx="3920399" cy="4553999"/>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sz="1867" dirty="0">
                <a:latin typeface="Proxima Nova"/>
                <a:ea typeface="Proxima Nova"/>
                <a:cs typeface="Proxima Nova"/>
                <a:sym typeface="Proxima Nova"/>
              </a:rPr>
              <a:t>Fun, interesting, unique things we find in our collections are the usual fare</a:t>
            </a:r>
          </a:p>
          <a:p>
            <a:pPr marL="609585" indent="-304792">
              <a:spcAft>
                <a:spcPts val="0"/>
              </a:spcAft>
              <a:buFont typeface="Arial" pitchFamily="34" charset="0"/>
              <a:buChar char="•"/>
            </a:pPr>
            <a:r>
              <a:rPr lang="en" sz="1867" dirty="0">
                <a:latin typeface="Proxima Nova"/>
                <a:ea typeface="Proxima Nova"/>
                <a:cs typeface="Proxima Nova"/>
                <a:sym typeface="Proxima Nova"/>
              </a:rPr>
              <a:t>Theme weeks, holidays, and other timely tie-ins are frequently popular (holiday postcards and proclamations, news items)</a:t>
            </a:r>
          </a:p>
          <a:p>
            <a:pPr marL="609585" indent="-304792">
              <a:spcAft>
                <a:spcPts val="0"/>
              </a:spcAft>
              <a:buFont typeface="Arial" pitchFamily="34" charset="0"/>
              <a:buChar char="•"/>
            </a:pPr>
            <a:r>
              <a:rPr lang="en" sz="1867" dirty="0">
                <a:latin typeface="Proxima Nova"/>
                <a:ea typeface="Proxima Nova"/>
                <a:cs typeface="Proxima Nova"/>
                <a:sym typeface="Proxima Nova"/>
              </a:rPr>
              <a:t>‘Behind the scenes’ photos also do well</a:t>
            </a:r>
          </a:p>
          <a:p>
            <a:pPr marL="609585" indent="-304792">
              <a:spcAft>
                <a:spcPts val="0"/>
              </a:spcAft>
              <a:buFont typeface="Arial" pitchFamily="34" charset="0"/>
              <a:buChar char="•"/>
            </a:pPr>
            <a:r>
              <a:rPr lang="en" sz="1867" dirty="0">
                <a:latin typeface="Proxima Nova"/>
                <a:ea typeface="Proxima Nova"/>
                <a:cs typeface="Proxima Nova"/>
                <a:sym typeface="Proxima Nova"/>
              </a:rPr>
              <a:t>Text-heavy posts and images aren’t as popular (e.g. letterhead)</a:t>
            </a:r>
          </a:p>
          <a:p>
            <a:pPr>
              <a:spcAft>
                <a:spcPts val="0"/>
              </a:spcAft>
              <a:buFont typeface="Arial" pitchFamily="34" charset="0"/>
              <a:buChar char="•"/>
            </a:pPr>
            <a:endParaRPr sz="1867" dirty="0">
              <a:latin typeface="Proxima Nova"/>
              <a:ea typeface="Proxima Nova"/>
              <a:cs typeface="Proxima Nova"/>
              <a:sym typeface="Proxima Nova"/>
            </a:endParaRPr>
          </a:p>
        </p:txBody>
      </p:sp>
      <p:pic>
        <p:nvPicPr>
          <p:cNvPr id="12291" name="Picture 3" descr="https://lh3.googleusercontent.com/Yh4TsPmrZoRVo67SU0RoyFa5N8kuaEe79xQu0J-4Cq5qlJoR0eS-nvMVoegXVBgBevdBUKsg-6erOVlxWZAbbX0-UcI0NV6ZnzQIi0R7h3Kxwh7pnDbx055v9bQk4dB-Hta0hozD2g">
            <a:hlinkClick r:id="rId3"/>
          </p:cNvPr>
          <p:cNvPicPr>
            <a:picLocks noChangeAspect="1" noChangeArrowheads="1"/>
          </p:cNvPicPr>
          <p:nvPr/>
        </p:nvPicPr>
        <p:blipFill>
          <a:blip r:embed="rId4"/>
          <a:srcRect/>
          <a:stretch>
            <a:fillRect/>
          </a:stretch>
        </p:blipFill>
        <p:spPr bwMode="auto">
          <a:xfrm>
            <a:off x="7112000" y="889000"/>
            <a:ext cx="4470400" cy="3352800"/>
          </a:xfrm>
          <a:prstGeom prst="rect">
            <a:avLst/>
          </a:prstGeom>
          <a:noFill/>
        </p:spPr>
      </p:pic>
      <p:pic>
        <p:nvPicPr>
          <p:cNvPr id="12292" name="Picture 4" descr="004.jpg">
            <a:hlinkClick r:id="rId5"/>
          </p:cNvPr>
          <p:cNvPicPr>
            <a:picLocks noChangeAspect="1" noChangeArrowheads="1"/>
          </p:cNvPicPr>
          <p:nvPr/>
        </p:nvPicPr>
        <p:blipFill>
          <a:blip r:embed="rId6"/>
          <a:srcRect/>
          <a:stretch>
            <a:fillRect/>
          </a:stretch>
        </p:blipFill>
        <p:spPr bwMode="auto">
          <a:xfrm>
            <a:off x="5411732" y="5054600"/>
            <a:ext cx="6238405" cy="1294469"/>
          </a:xfrm>
          <a:prstGeom prst="rect">
            <a:avLst/>
          </a:prstGeom>
          <a:noFill/>
        </p:spPr>
      </p:pic>
      <p:pic>
        <p:nvPicPr>
          <p:cNvPr id="12290" name="Picture 2" descr="003.jpg"/>
          <p:cNvPicPr>
            <a:picLocks noChangeAspect="1" noChangeArrowheads="1"/>
          </p:cNvPicPr>
          <p:nvPr/>
        </p:nvPicPr>
        <p:blipFill>
          <a:blip r:embed="rId7"/>
          <a:srcRect/>
          <a:stretch>
            <a:fillRect/>
          </a:stretch>
        </p:blipFill>
        <p:spPr bwMode="auto">
          <a:xfrm>
            <a:off x="-4298994" y="-3276600"/>
            <a:ext cx="1043559" cy="1686560"/>
          </a:xfrm>
          <a:prstGeom prst="rect">
            <a:avLst/>
          </a:prstGeom>
          <a:noFill/>
        </p:spPr>
      </p:pic>
      <p:pic>
        <p:nvPicPr>
          <p:cNvPr id="12294" name="Picture 6" descr="003.jpg">
            <a:hlinkClick r:id="rId8"/>
          </p:cNvPr>
          <p:cNvPicPr>
            <a:picLocks noChangeAspect="1" noChangeArrowheads="1"/>
          </p:cNvPicPr>
          <p:nvPr/>
        </p:nvPicPr>
        <p:blipFill>
          <a:blip r:embed="rId7"/>
          <a:srcRect/>
          <a:stretch>
            <a:fillRect/>
          </a:stretch>
        </p:blipFill>
        <p:spPr bwMode="auto">
          <a:xfrm>
            <a:off x="4673601" y="482601"/>
            <a:ext cx="2679065" cy="4329801"/>
          </a:xfrm>
          <a:prstGeom prst="rect">
            <a:avLst/>
          </a:prstGeom>
          <a:noFill/>
        </p:spPr>
      </p:pic>
    </p:spTree>
    <p:extLst>
      <p:ext uri="{BB962C8B-B14F-4D97-AF65-F5344CB8AC3E}">
        <p14:creationId xmlns:p14="http://schemas.microsoft.com/office/powerpoint/2010/main" val="3809647394"/>
      </p:ext>
    </p:extLst>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415601" y="842401"/>
            <a:ext cx="3743999" cy="1007599"/>
          </a:xfrm>
          <a:prstGeom prst="rect">
            <a:avLst/>
          </a:prstGeom>
        </p:spPr>
        <p:txBody>
          <a:bodyPr lIns="121900" tIns="121900" rIns="121900" bIns="121900" anchor="b" anchorCtr="0">
            <a:noAutofit/>
          </a:bodyPr>
          <a:lstStyle/>
          <a:p>
            <a:r>
              <a:rPr lang="en" dirty="0"/>
              <a:t>Reaching Out</a:t>
            </a:r>
          </a:p>
        </p:txBody>
      </p:sp>
      <p:sp>
        <p:nvSpPr>
          <p:cNvPr id="83" name="Shape 83"/>
          <p:cNvSpPr txBox="1">
            <a:spLocks noGrp="1"/>
          </p:cNvSpPr>
          <p:nvPr>
            <p:ph type="body" idx="1"/>
          </p:nvPr>
        </p:nvSpPr>
        <p:spPr>
          <a:xfrm>
            <a:off x="415600" y="2157601"/>
            <a:ext cx="4199600" cy="4610799"/>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dirty="0">
                <a:latin typeface="Proxima Nova"/>
                <a:ea typeface="Proxima Nova"/>
                <a:cs typeface="Proxima Nova"/>
                <a:sym typeface="Proxima Nova"/>
              </a:rPr>
              <a:t>Follow other Facebook accounts (both within the institution and related organizations) and cross-promote - this really broaden your reach (e.g. MNopedia, CoSA)</a:t>
            </a:r>
          </a:p>
          <a:p>
            <a:pPr marL="609585" indent="-304792">
              <a:spcAft>
                <a:spcPts val="0"/>
              </a:spcAft>
              <a:buFont typeface="Arial" pitchFamily="34" charset="0"/>
              <a:buChar char="•"/>
            </a:pPr>
            <a:r>
              <a:rPr lang="en" dirty="0">
                <a:latin typeface="Proxima Nova"/>
                <a:ea typeface="Proxima Nova"/>
                <a:cs typeface="Proxima Nova"/>
                <a:sym typeface="Proxima Nova"/>
              </a:rPr>
              <a:t>Tag people or groups in our posts - they may share it with their readers (e.g. county historical societies, Minneapolis Public Schools) </a:t>
            </a:r>
          </a:p>
          <a:p>
            <a:pPr marL="609585" indent="-304792">
              <a:spcAft>
                <a:spcPts val="0"/>
              </a:spcAft>
              <a:buFont typeface="Arial" pitchFamily="34" charset="0"/>
              <a:buChar char="•"/>
            </a:pPr>
            <a:r>
              <a:rPr lang="en" dirty="0">
                <a:latin typeface="Proxima Nova"/>
                <a:ea typeface="Proxima Nova"/>
                <a:cs typeface="Proxima Nova"/>
                <a:sym typeface="Proxima Nova"/>
              </a:rPr>
              <a:t>Point people to resources on our website whenever it makes sense</a:t>
            </a:r>
          </a:p>
          <a:p>
            <a:pPr marL="609585" indent="-304792">
              <a:spcAft>
                <a:spcPts val="0"/>
              </a:spcAft>
              <a:buFont typeface="Arial" pitchFamily="34" charset="0"/>
              <a:buChar char="•"/>
            </a:pPr>
            <a:r>
              <a:rPr lang="en" dirty="0">
                <a:latin typeface="Proxima Nova"/>
                <a:ea typeface="Proxima Nova"/>
                <a:cs typeface="Proxima Nova"/>
                <a:sym typeface="Proxima Nova"/>
              </a:rPr>
              <a:t>Answer reference questions or other messages promptly, or refer people to the right place</a:t>
            </a:r>
          </a:p>
        </p:txBody>
      </p:sp>
      <p:pic>
        <p:nvPicPr>
          <p:cNvPr id="84" name="Shape 84"/>
          <p:cNvPicPr preferRelativeResize="0"/>
          <p:nvPr/>
        </p:nvPicPr>
        <p:blipFill>
          <a:blip r:embed="rId3">
            <a:alphaModFix/>
          </a:blip>
          <a:stretch>
            <a:fillRect/>
          </a:stretch>
        </p:blipFill>
        <p:spPr>
          <a:xfrm>
            <a:off x="9156834" y="2207465"/>
            <a:ext cx="2813367" cy="4425800"/>
          </a:xfrm>
          <a:prstGeom prst="rect">
            <a:avLst/>
          </a:prstGeom>
          <a:noFill/>
          <a:ln>
            <a:noFill/>
          </a:ln>
        </p:spPr>
      </p:pic>
      <p:pic>
        <p:nvPicPr>
          <p:cNvPr id="85" name="Shape 85">
            <a:hlinkClick r:id="rId4"/>
          </p:cNvPr>
          <p:cNvPicPr preferRelativeResize="0"/>
          <p:nvPr/>
        </p:nvPicPr>
        <p:blipFill>
          <a:blip r:embed="rId5">
            <a:alphaModFix/>
          </a:blip>
          <a:stretch>
            <a:fillRect/>
          </a:stretch>
        </p:blipFill>
        <p:spPr>
          <a:xfrm>
            <a:off x="4425800" y="304100"/>
            <a:ext cx="5249365" cy="2334200"/>
          </a:xfrm>
          <a:prstGeom prst="rect">
            <a:avLst/>
          </a:prstGeom>
          <a:noFill/>
          <a:ln>
            <a:noFill/>
          </a:ln>
        </p:spPr>
      </p:pic>
      <p:pic>
        <p:nvPicPr>
          <p:cNvPr id="86" name="Shape 86"/>
          <p:cNvPicPr preferRelativeResize="0"/>
          <p:nvPr/>
        </p:nvPicPr>
        <p:blipFill>
          <a:blip r:embed="rId6">
            <a:alphaModFix/>
          </a:blip>
          <a:stretch>
            <a:fillRect/>
          </a:stretch>
        </p:blipFill>
        <p:spPr>
          <a:xfrm>
            <a:off x="5226367" y="2927000"/>
            <a:ext cx="3319300" cy="3497899"/>
          </a:xfrm>
          <a:prstGeom prst="rect">
            <a:avLst/>
          </a:prstGeom>
          <a:noFill/>
          <a:ln>
            <a:noFill/>
          </a:ln>
        </p:spPr>
      </p:pic>
    </p:spTree>
    <p:extLst>
      <p:ext uri="{BB962C8B-B14F-4D97-AF65-F5344CB8AC3E}">
        <p14:creationId xmlns:p14="http://schemas.microsoft.com/office/powerpoint/2010/main" val="2859652803"/>
      </p:ext>
    </p:extLst>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8196" name="Picture 4" descr="https://lh3.googleusercontent.com/8TKIYmiaRFZOs_hdVlCoMdnALxxsnGohyg15h01JPFzAPOPWR3V7JOT0KqyDdrQKzx96mxMUxX0294GU56RBE9cmeE23P3mcamDBHJHIY0v2LSGbZWn2vYDKCbE-gDFf_66BKDWN3w"/>
          <p:cNvPicPr>
            <a:picLocks noChangeAspect="1" noChangeArrowheads="1"/>
          </p:cNvPicPr>
          <p:nvPr/>
        </p:nvPicPr>
        <p:blipFill>
          <a:blip r:embed="rId3"/>
          <a:srcRect/>
          <a:stretch>
            <a:fillRect/>
          </a:stretch>
        </p:blipFill>
        <p:spPr bwMode="auto">
          <a:xfrm>
            <a:off x="5689600" y="3733800"/>
            <a:ext cx="3352800" cy="2514600"/>
          </a:xfrm>
          <a:prstGeom prst="rect">
            <a:avLst/>
          </a:prstGeom>
          <a:noFill/>
        </p:spPr>
      </p:pic>
      <p:sp>
        <p:nvSpPr>
          <p:cNvPr id="92" name="Shape 92"/>
          <p:cNvSpPr txBox="1">
            <a:spLocks noGrp="1"/>
          </p:cNvSpPr>
          <p:nvPr>
            <p:ph type="title"/>
          </p:nvPr>
        </p:nvSpPr>
        <p:spPr>
          <a:xfrm>
            <a:off x="314000" y="842400"/>
            <a:ext cx="3953200" cy="1029600"/>
          </a:xfrm>
          <a:prstGeom prst="rect">
            <a:avLst/>
          </a:prstGeom>
        </p:spPr>
        <p:txBody>
          <a:bodyPr lIns="121900" tIns="121900" rIns="121900" bIns="121900" anchor="b" anchorCtr="0">
            <a:noAutofit/>
          </a:bodyPr>
          <a:lstStyle/>
          <a:p>
            <a:r>
              <a:rPr lang="en" dirty="0"/>
              <a:t>Giveaways &amp; Contests</a:t>
            </a:r>
          </a:p>
        </p:txBody>
      </p:sp>
      <p:sp>
        <p:nvSpPr>
          <p:cNvPr id="93" name="Shape 93"/>
          <p:cNvSpPr txBox="1">
            <a:spLocks noGrp="1"/>
          </p:cNvSpPr>
          <p:nvPr>
            <p:ph type="body" idx="1"/>
          </p:nvPr>
        </p:nvSpPr>
        <p:spPr>
          <a:xfrm>
            <a:off x="314001" y="2084799"/>
            <a:ext cx="3768399" cy="4773200"/>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sz="1867" dirty="0">
                <a:latin typeface="Proxima Nova"/>
                <a:ea typeface="Proxima Nova"/>
                <a:cs typeface="Proxima Nova"/>
                <a:sym typeface="Proxima Nova"/>
              </a:rPr>
              <a:t>Can garner a lot of attention and help people engage with your institution in a new way</a:t>
            </a:r>
          </a:p>
          <a:p>
            <a:pPr marL="609585" indent="-304792">
              <a:spcAft>
                <a:spcPts val="0"/>
              </a:spcAft>
              <a:buFont typeface="Arial" pitchFamily="34" charset="0"/>
              <a:buChar char="•"/>
            </a:pPr>
            <a:r>
              <a:rPr lang="en" sz="1867" dirty="0">
                <a:latin typeface="Proxima Nova"/>
                <a:ea typeface="Proxima Nova"/>
                <a:cs typeface="Proxima Nova"/>
                <a:sym typeface="Proxima Nova"/>
              </a:rPr>
              <a:t>There are many kinds of contests (photo captioning, trivia questions, guessing)</a:t>
            </a:r>
          </a:p>
          <a:p>
            <a:pPr marL="609585" indent="-304792">
              <a:spcAft>
                <a:spcPts val="0"/>
              </a:spcAft>
              <a:buFont typeface="Arial" pitchFamily="34" charset="0"/>
              <a:buChar char="•"/>
            </a:pPr>
            <a:r>
              <a:rPr lang="en" sz="1867" dirty="0">
                <a:latin typeface="Proxima Nova"/>
                <a:ea typeface="Proxima Nova"/>
                <a:cs typeface="Proxima Nova"/>
                <a:sym typeface="Proxima Nova"/>
              </a:rPr>
              <a:t>Anybody can run a contest on Facebook; all you need are some official rules and to meet </a:t>
            </a:r>
            <a:r>
              <a:rPr lang="en" sz="1867" u="sng" dirty="0">
                <a:solidFill>
                  <a:schemeClr val="accent5"/>
                </a:solidFill>
                <a:latin typeface="Proxima Nova"/>
                <a:ea typeface="Proxima Nova"/>
                <a:cs typeface="Proxima Nova"/>
                <a:sym typeface="Proxima Nova"/>
              </a:rPr>
              <a:t>F</a:t>
            </a:r>
            <a:r>
              <a:rPr lang="en" sz="1867" u="sng" dirty="0">
                <a:solidFill>
                  <a:schemeClr val="accent5"/>
                </a:solidFill>
                <a:latin typeface="Proxima Nova"/>
                <a:ea typeface="Proxima Nova"/>
                <a:cs typeface="Proxima Nova"/>
                <a:sym typeface="Proxima Nova"/>
                <a:hlinkClick r:id="rId4"/>
              </a:rPr>
              <a:t>acebook’s </a:t>
            </a:r>
            <a:r>
              <a:rPr lang="en" sz="1867" u="sng" dirty="0">
                <a:solidFill>
                  <a:schemeClr val="hlink"/>
                </a:solidFill>
                <a:latin typeface="Proxima Nova"/>
                <a:ea typeface="Proxima Nova"/>
                <a:cs typeface="Proxima Nova"/>
                <a:sym typeface="Proxima Nova"/>
                <a:hlinkClick r:id="rId4"/>
              </a:rPr>
              <a:t>requirements</a:t>
            </a:r>
          </a:p>
          <a:p>
            <a:pPr marL="609585" indent="-304792">
              <a:spcAft>
                <a:spcPts val="0"/>
              </a:spcAft>
              <a:buFont typeface="Arial" pitchFamily="34" charset="0"/>
              <a:buChar char="•"/>
            </a:pPr>
            <a:r>
              <a:rPr lang="en" sz="1867" dirty="0">
                <a:latin typeface="Proxima Nova"/>
                <a:ea typeface="Proxima Nova"/>
                <a:cs typeface="Proxima Nova"/>
                <a:sym typeface="Proxima Nova"/>
              </a:rPr>
              <a:t>Ask around your institution for free gift ideas</a:t>
            </a:r>
          </a:p>
        </p:txBody>
      </p:sp>
      <p:pic>
        <p:nvPicPr>
          <p:cNvPr id="8194" name="Picture 2" descr="https://lh5.googleusercontent.com/G_fWhqaBh0wyyEyomlFPPmGrQLJmPGQ4jysUHO6Ri_x3zm2Qvyr2x9ExRSbNzUTPsRI5P5wKysVuj2eIwZ4gryPtOHuOtYid4qer8NGNEJ_6EOhP2VUb3HGnOD_NLy792lF4RSccaQ">
            <a:hlinkClick r:id="rId5"/>
          </p:cNvPr>
          <p:cNvPicPr>
            <a:picLocks noChangeAspect="1" noChangeArrowheads="1"/>
          </p:cNvPicPr>
          <p:nvPr/>
        </p:nvPicPr>
        <p:blipFill>
          <a:blip r:embed="rId6"/>
          <a:srcRect/>
          <a:stretch>
            <a:fillRect/>
          </a:stretch>
        </p:blipFill>
        <p:spPr bwMode="auto">
          <a:xfrm>
            <a:off x="4572000" y="482600"/>
            <a:ext cx="4538133" cy="3403600"/>
          </a:xfrm>
          <a:prstGeom prst="rect">
            <a:avLst/>
          </a:prstGeom>
          <a:noFill/>
        </p:spPr>
      </p:pic>
      <p:pic>
        <p:nvPicPr>
          <p:cNvPr id="8198" name="Picture 6" descr="https://lh5.googleusercontent.com/7ugNrJgHfTPMX_PjmhAfmg0vQepAM1GPq4BUWQaTJVRXhy5K-FPAcvYSqr4LNOaYep4nZP7FN-gPRksMTs8671rtHq8Zt2xQVBEqu0RdIGXwTysSYNbQj8tHCEbko4nRSWZ_oP5IJw">
            <a:hlinkClick r:id="rId7"/>
          </p:cNvPr>
          <p:cNvPicPr>
            <a:picLocks noChangeAspect="1" noChangeArrowheads="1"/>
          </p:cNvPicPr>
          <p:nvPr/>
        </p:nvPicPr>
        <p:blipFill>
          <a:blip r:embed="rId8"/>
          <a:srcRect/>
          <a:stretch>
            <a:fillRect/>
          </a:stretch>
        </p:blipFill>
        <p:spPr bwMode="auto">
          <a:xfrm>
            <a:off x="8940800" y="1803400"/>
            <a:ext cx="2831227" cy="4038600"/>
          </a:xfrm>
          <a:prstGeom prst="rect">
            <a:avLst/>
          </a:prstGeom>
          <a:noFill/>
        </p:spPr>
      </p:pic>
    </p:spTree>
    <p:extLst>
      <p:ext uri="{BB962C8B-B14F-4D97-AF65-F5344CB8AC3E}">
        <p14:creationId xmlns:p14="http://schemas.microsoft.com/office/powerpoint/2010/main" val="4025234561"/>
      </p:ext>
    </p:extLst>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15601" y="842401"/>
            <a:ext cx="3743999" cy="1007599"/>
          </a:xfrm>
          <a:prstGeom prst="rect">
            <a:avLst/>
          </a:prstGeom>
        </p:spPr>
        <p:txBody>
          <a:bodyPr lIns="121900" tIns="121900" rIns="121900" bIns="121900" anchor="b" anchorCtr="0">
            <a:noAutofit/>
          </a:bodyPr>
          <a:lstStyle/>
          <a:p>
            <a:r>
              <a:rPr lang="en"/>
              <a:t>Gaining Insights</a:t>
            </a:r>
          </a:p>
        </p:txBody>
      </p:sp>
      <p:sp>
        <p:nvSpPr>
          <p:cNvPr id="101" name="Shape 101"/>
          <p:cNvSpPr txBox="1">
            <a:spLocks noGrp="1"/>
          </p:cNvSpPr>
          <p:nvPr>
            <p:ph type="body" idx="1"/>
          </p:nvPr>
        </p:nvSpPr>
        <p:spPr>
          <a:xfrm>
            <a:off x="415601" y="2157604"/>
            <a:ext cx="3743999" cy="3934400"/>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sz="1867" dirty="0">
                <a:latin typeface="Proxima Nova"/>
                <a:ea typeface="Proxima Nova"/>
                <a:cs typeface="Proxima Nova"/>
                <a:sym typeface="Proxima Nova"/>
              </a:rPr>
              <a:t>We use Facebook insights to track average monthly statistics on growth, retention, and engagement</a:t>
            </a:r>
          </a:p>
          <a:p>
            <a:pPr marL="609585" indent="-304792">
              <a:spcAft>
                <a:spcPts val="0"/>
              </a:spcAft>
              <a:buFont typeface="Arial" pitchFamily="34" charset="0"/>
              <a:buChar char="•"/>
            </a:pPr>
            <a:r>
              <a:rPr lang="en" sz="1867" dirty="0">
                <a:latin typeface="Proxima Nova"/>
                <a:ea typeface="Proxima Nova"/>
                <a:cs typeface="Proxima Nova"/>
                <a:sym typeface="Proxima Nova"/>
              </a:rPr>
              <a:t>New to insights?  Facebook has a good intro: </a:t>
            </a:r>
            <a:r>
              <a:rPr lang="en" sz="1867" u="sng" dirty="0">
                <a:solidFill>
                  <a:schemeClr val="hlink"/>
                </a:solidFill>
                <a:latin typeface="Proxima Nova"/>
                <a:ea typeface="Proxima Nova"/>
                <a:cs typeface="Proxima Nova"/>
                <a:sym typeface="Proxima Nova"/>
                <a:hlinkClick r:id="rId3"/>
              </a:rPr>
              <a:t>https://www.facebook.com/business/a/page/page-insights</a:t>
            </a:r>
          </a:p>
          <a:p>
            <a:pPr marL="609585" indent="-304792">
              <a:spcAft>
                <a:spcPts val="0"/>
              </a:spcAft>
              <a:buFont typeface="Arial" pitchFamily="34" charset="0"/>
              <a:buChar char="•"/>
            </a:pPr>
            <a:r>
              <a:rPr lang="en" sz="1867" dirty="0">
                <a:latin typeface="Proxima Nova"/>
                <a:ea typeface="Proxima Nova"/>
                <a:cs typeface="Proxima Nova"/>
                <a:sym typeface="Proxima Nova"/>
              </a:rPr>
              <a:t>We occasionally use Likealyzer (free, no log-in)</a:t>
            </a:r>
          </a:p>
        </p:txBody>
      </p:sp>
      <p:pic>
        <p:nvPicPr>
          <p:cNvPr id="102" name="Shape 102">
            <a:hlinkClick r:id="rId4"/>
          </p:cNvPr>
          <p:cNvPicPr preferRelativeResize="0"/>
          <p:nvPr/>
        </p:nvPicPr>
        <p:blipFill>
          <a:blip r:embed="rId5">
            <a:alphaModFix/>
          </a:blip>
          <a:stretch>
            <a:fillRect/>
          </a:stretch>
        </p:blipFill>
        <p:spPr>
          <a:xfrm>
            <a:off x="4120936" y="330867"/>
            <a:ext cx="4716571" cy="3188999"/>
          </a:xfrm>
          <a:prstGeom prst="rect">
            <a:avLst/>
          </a:prstGeom>
          <a:noFill/>
          <a:ln>
            <a:noFill/>
          </a:ln>
        </p:spPr>
      </p:pic>
      <p:pic>
        <p:nvPicPr>
          <p:cNvPr id="103" name="Shape 103">
            <a:hlinkClick r:id="rId6"/>
          </p:cNvPr>
          <p:cNvPicPr preferRelativeResize="0"/>
          <p:nvPr/>
        </p:nvPicPr>
        <p:blipFill>
          <a:blip r:embed="rId7">
            <a:alphaModFix/>
          </a:blip>
          <a:stretch>
            <a:fillRect/>
          </a:stretch>
        </p:blipFill>
        <p:spPr>
          <a:xfrm>
            <a:off x="7758734" y="3220200"/>
            <a:ext cx="4197900" cy="3320733"/>
          </a:xfrm>
          <a:prstGeom prst="rect">
            <a:avLst/>
          </a:prstGeom>
          <a:noFill/>
          <a:ln>
            <a:noFill/>
          </a:ln>
        </p:spPr>
      </p:pic>
    </p:spTree>
    <p:extLst>
      <p:ext uri="{BB962C8B-B14F-4D97-AF65-F5344CB8AC3E}">
        <p14:creationId xmlns:p14="http://schemas.microsoft.com/office/powerpoint/2010/main" val="4022892970"/>
      </p:ext>
    </p:extLst>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526200" y="842401"/>
            <a:ext cx="5530000" cy="1007599"/>
          </a:xfrm>
          <a:prstGeom prst="rect">
            <a:avLst/>
          </a:prstGeom>
        </p:spPr>
        <p:txBody>
          <a:bodyPr lIns="121900" tIns="121900" rIns="121900" bIns="121900" anchor="b" anchorCtr="0">
            <a:noAutofit/>
          </a:bodyPr>
          <a:lstStyle/>
          <a:p>
            <a:r>
              <a:rPr lang="en"/>
              <a:t>Change is Good: Lessons Learned</a:t>
            </a:r>
          </a:p>
        </p:txBody>
      </p:sp>
      <p:sp>
        <p:nvSpPr>
          <p:cNvPr id="109" name="Shape 109"/>
          <p:cNvSpPr txBox="1">
            <a:spLocks noGrp="1"/>
          </p:cNvSpPr>
          <p:nvPr>
            <p:ph type="body" idx="1"/>
          </p:nvPr>
        </p:nvSpPr>
        <p:spPr>
          <a:xfrm>
            <a:off x="415600" y="2157599"/>
            <a:ext cx="5530000" cy="4192800"/>
          </a:xfrm>
          <a:prstGeom prst="rect">
            <a:avLst/>
          </a:prstGeom>
        </p:spPr>
        <p:txBody>
          <a:bodyPr lIns="121900" tIns="121900" rIns="121900" bIns="121900" anchor="t" anchorCtr="0">
            <a:noAutofit/>
          </a:bodyPr>
          <a:lstStyle/>
          <a:p>
            <a:pPr marL="609585" indent="-304792">
              <a:spcAft>
                <a:spcPts val="0"/>
              </a:spcAft>
              <a:buFont typeface="Arial" pitchFamily="34" charset="0"/>
              <a:buChar char="•"/>
            </a:pPr>
            <a:r>
              <a:rPr lang="en" sz="1867" dirty="0">
                <a:latin typeface="Proxima Nova"/>
                <a:ea typeface="Proxima Nova"/>
                <a:cs typeface="Proxima Nova"/>
                <a:sym typeface="Proxima Nova"/>
              </a:rPr>
              <a:t>What started as a simple outreach effort has become so much more...</a:t>
            </a:r>
          </a:p>
          <a:p>
            <a:pPr marL="1219170" lvl="1" indent="-304792">
              <a:spcAft>
                <a:spcPts val="0"/>
              </a:spcAft>
              <a:buFont typeface="Arial" pitchFamily="34" charset="0"/>
              <a:buChar char="•"/>
            </a:pPr>
            <a:r>
              <a:rPr lang="en" sz="1867" dirty="0">
                <a:latin typeface="Proxima Nova"/>
                <a:ea typeface="Proxima Nova"/>
                <a:cs typeface="Proxima Nova"/>
                <a:sym typeface="Proxima Nova"/>
              </a:rPr>
              <a:t>Connect the public with government records in new, meaningful ways</a:t>
            </a:r>
          </a:p>
          <a:p>
            <a:pPr marL="1219170" lvl="1" indent="-304792">
              <a:spcAft>
                <a:spcPts val="0"/>
              </a:spcAft>
              <a:buFont typeface="Arial" pitchFamily="34" charset="0"/>
              <a:buChar char="•"/>
            </a:pPr>
            <a:r>
              <a:rPr lang="en" sz="1867" dirty="0">
                <a:latin typeface="Proxima Nova"/>
                <a:ea typeface="Proxima Nova"/>
                <a:cs typeface="Proxima Nova"/>
                <a:sym typeface="Proxima Nova"/>
              </a:rPr>
              <a:t>Raised visibility within the greater institution</a:t>
            </a:r>
          </a:p>
          <a:p>
            <a:pPr marL="609585" indent="-304792">
              <a:spcAft>
                <a:spcPts val="0"/>
              </a:spcAft>
              <a:buFont typeface="Arial" pitchFamily="34" charset="0"/>
              <a:buChar char="•"/>
            </a:pPr>
            <a:r>
              <a:rPr lang="en" sz="1867" dirty="0">
                <a:latin typeface="Proxima Nova"/>
                <a:ea typeface="Proxima Nova"/>
                <a:cs typeface="Proxima Nova"/>
                <a:sym typeface="Proxima Nova"/>
              </a:rPr>
              <a:t>But for that to happen, we had to change  how we did Facebook</a:t>
            </a:r>
          </a:p>
          <a:p>
            <a:pPr marL="609585" indent="-304792">
              <a:spcAft>
                <a:spcPts val="0"/>
              </a:spcAft>
              <a:buFont typeface="Arial" pitchFamily="34" charset="0"/>
              <a:buChar char="•"/>
            </a:pPr>
            <a:r>
              <a:rPr lang="en" sz="1867" dirty="0">
                <a:latin typeface="Proxima Nova"/>
                <a:ea typeface="Proxima Nova"/>
                <a:cs typeface="Proxima Nova"/>
                <a:sym typeface="Proxima Nova"/>
              </a:rPr>
              <a:t>As your social media site evolves, don’t lose your voice in favor of what you think fans want -- the post that takes off will be the one you least expect…</a:t>
            </a:r>
          </a:p>
        </p:txBody>
      </p:sp>
      <p:pic>
        <p:nvPicPr>
          <p:cNvPr id="110" name="Shape 110">
            <a:hlinkClick r:id="rId3"/>
          </p:cNvPr>
          <p:cNvPicPr preferRelativeResize="0"/>
          <p:nvPr/>
        </p:nvPicPr>
        <p:blipFill>
          <a:blip r:embed="rId4">
            <a:alphaModFix/>
          </a:blip>
          <a:stretch>
            <a:fillRect/>
          </a:stretch>
        </p:blipFill>
        <p:spPr>
          <a:xfrm>
            <a:off x="6056199" y="3976766"/>
            <a:ext cx="5761165" cy="2373732"/>
          </a:xfrm>
          <a:prstGeom prst="rect">
            <a:avLst/>
          </a:prstGeom>
          <a:noFill/>
          <a:ln>
            <a:noFill/>
          </a:ln>
        </p:spPr>
      </p:pic>
      <p:pic>
        <p:nvPicPr>
          <p:cNvPr id="111" name="Shape 111">
            <a:hlinkClick r:id="rId5"/>
          </p:cNvPr>
          <p:cNvPicPr preferRelativeResize="0"/>
          <p:nvPr/>
        </p:nvPicPr>
        <p:blipFill>
          <a:blip r:embed="rId6">
            <a:alphaModFix/>
          </a:blip>
          <a:stretch>
            <a:fillRect/>
          </a:stretch>
        </p:blipFill>
        <p:spPr>
          <a:xfrm>
            <a:off x="6056201" y="442057"/>
            <a:ext cx="5761164" cy="3088409"/>
          </a:xfrm>
          <a:prstGeom prst="rect">
            <a:avLst/>
          </a:prstGeom>
          <a:noFill/>
          <a:ln>
            <a:noFill/>
          </a:ln>
        </p:spPr>
      </p:pic>
    </p:spTree>
    <p:extLst>
      <p:ext uri="{BB962C8B-B14F-4D97-AF65-F5344CB8AC3E}">
        <p14:creationId xmlns:p14="http://schemas.microsoft.com/office/powerpoint/2010/main" val="2536984508"/>
      </p:ext>
    </p:extLst>
  </p:cSld>
  <p:clrMapOvr>
    <a:masterClrMapping/>
  </p:clrMapOvr>
  <p:transition spd="slow">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15601" y="1474833"/>
            <a:ext cx="11360799" cy="2618000"/>
          </a:xfrm>
          <a:prstGeom prst="rect">
            <a:avLst/>
          </a:prstGeom>
        </p:spPr>
        <p:txBody>
          <a:bodyPr lIns="121900" tIns="121900" rIns="121900" bIns="121900" anchor="b" anchorCtr="0">
            <a:noAutofit/>
          </a:bodyPr>
          <a:lstStyle/>
          <a:p>
            <a:r>
              <a:rPr lang="en"/>
              <a:t>Questions?</a:t>
            </a:r>
          </a:p>
        </p:txBody>
      </p:sp>
      <p:sp>
        <p:nvSpPr>
          <p:cNvPr id="117" name="Shape 117"/>
          <p:cNvSpPr txBox="1">
            <a:spLocks noGrp="1"/>
          </p:cNvSpPr>
          <p:nvPr>
            <p:ph type="body" idx="1"/>
          </p:nvPr>
        </p:nvSpPr>
        <p:spPr>
          <a:xfrm>
            <a:off x="415601" y="4202967"/>
            <a:ext cx="11360799" cy="1734400"/>
          </a:xfrm>
          <a:prstGeom prst="rect">
            <a:avLst/>
          </a:prstGeom>
        </p:spPr>
        <p:txBody>
          <a:bodyPr lIns="121900" tIns="121900" rIns="121900" bIns="121900" anchor="t" anchorCtr="0">
            <a:noAutofit/>
          </a:bodyPr>
          <a:lstStyle/>
          <a:p>
            <a:r>
              <a:rPr lang="en">
                <a:latin typeface="Proxima Nova"/>
                <a:ea typeface="Proxima Nova"/>
                <a:cs typeface="Proxima Nova"/>
                <a:sym typeface="Proxima Nova"/>
              </a:rPr>
              <a:t>Like us on facebook:  </a:t>
            </a:r>
            <a:r>
              <a:rPr lang="en" u="sng">
                <a:solidFill>
                  <a:schemeClr val="hlink"/>
                </a:solidFill>
                <a:latin typeface="Proxima Nova"/>
                <a:ea typeface="Proxima Nova"/>
                <a:cs typeface="Proxima Nova"/>
                <a:sym typeface="Proxima Nova"/>
                <a:hlinkClick r:id="rId3"/>
              </a:rPr>
              <a:t>www.facebook.com/minnesotastatearchives</a:t>
            </a:r>
          </a:p>
          <a:p>
            <a:pPr>
              <a:spcAft>
                <a:spcPts val="0"/>
              </a:spcAft>
            </a:pPr>
            <a:r>
              <a:rPr lang="en">
                <a:latin typeface="Proxima Nova"/>
                <a:ea typeface="Proxima Nova"/>
                <a:cs typeface="Proxima Nova"/>
                <a:sym typeface="Proxima Nova"/>
              </a:rPr>
              <a:t>Reach us by email:  </a:t>
            </a:r>
            <a:r>
              <a:rPr lang="en" u="sng">
                <a:solidFill>
                  <a:schemeClr val="hlink"/>
                </a:solidFill>
                <a:latin typeface="Proxima Nova"/>
                <a:ea typeface="Proxima Nova"/>
                <a:cs typeface="Proxima Nova"/>
                <a:sym typeface="Proxima Nova"/>
                <a:hlinkClick r:id="rId4"/>
              </a:rPr>
              <a:t>sarah.barsness@mnhs.org</a:t>
            </a:r>
          </a:p>
          <a:p>
            <a:pPr marL="2438339">
              <a:spcAft>
                <a:spcPts val="0"/>
              </a:spcAft>
            </a:pPr>
            <a:r>
              <a:rPr lang="en"/>
              <a:t> </a:t>
            </a:r>
            <a:r>
              <a:rPr lang="en" u="sng">
                <a:solidFill>
                  <a:schemeClr val="hlink"/>
                </a:solidFill>
                <a:latin typeface="Proxima Nova"/>
                <a:ea typeface="Proxima Nova"/>
                <a:cs typeface="Proxima Nova"/>
                <a:sym typeface="Proxima Nova"/>
                <a:hlinkClick r:id="rId5"/>
              </a:rPr>
              <a:t>anjanette.schussler@mnhs.org</a:t>
            </a:r>
          </a:p>
          <a:p>
            <a:endParaRPr>
              <a:latin typeface="Proxima Nova"/>
              <a:ea typeface="Proxima Nova"/>
              <a:cs typeface="Proxima Nova"/>
              <a:sym typeface="Proxima Nova"/>
            </a:endParaRPr>
          </a:p>
        </p:txBody>
      </p:sp>
    </p:spTree>
    <p:extLst>
      <p:ext uri="{BB962C8B-B14F-4D97-AF65-F5344CB8AC3E}">
        <p14:creationId xmlns:p14="http://schemas.microsoft.com/office/powerpoint/2010/main" val="1760055805"/>
      </p:ext>
    </p:extLst>
  </p:cSld>
  <p:clrMapOvr>
    <a:masterClrMapping/>
  </p:clrMapOvr>
  <p:transition spd="slow">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two, </a:t>
            </a:r>
            <a:br>
              <a:rPr lang="en-US" dirty="0" smtClean="0"/>
            </a:br>
            <a:r>
              <a:rPr lang="en-US" dirty="0" smtClean="0"/>
              <a:t>Part two</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u="sng" dirty="0" smtClean="0">
                <a:latin typeface="High Tower Text" panose="02040502050506030303" pitchFamily="18" charset="0"/>
              </a:rPr>
              <a:t>Using a Blog to Disseminate Your Digital Collection and Find New Users</a:t>
            </a:r>
          </a:p>
          <a:p>
            <a:pPr marL="0" indent="0" algn="ctr">
              <a:buNone/>
            </a:pPr>
            <a:endParaRPr lang="en-US" sz="3600" u="sng" dirty="0" smtClean="0">
              <a:latin typeface="High Tower Text" panose="02040502050506030303" pitchFamily="18" charset="0"/>
            </a:endParaRPr>
          </a:p>
          <a:p>
            <a:r>
              <a:rPr lang="en-US" sz="3600" dirty="0" smtClean="0">
                <a:latin typeface="High Tower Text" panose="02040502050506030303" pitchFamily="18" charset="0"/>
              </a:rPr>
              <a:t>Presenter: Kathie Otto, University of Wisconsin-River Falls</a:t>
            </a:r>
            <a:endParaRPr lang="en-US" sz="3600" dirty="0">
              <a:latin typeface="High Tower Text" panose="02040502050506030303" pitchFamily="18" charset="0"/>
            </a:endParaRPr>
          </a:p>
        </p:txBody>
      </p:sp>
    </p:spTree>
    <p:extLst>
      <p:ext uri="{BB962C8B-B14F-4D97-AF65-F5344CB8AC3E}">
        <p14:creationId xmlns:p14="http://schemas.microsoft.com/office/powerpoint/2010/main" val="42236314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007780" y="3785082"/>
            <a:ext cx="8305800" cy="748458"/>
          </a:xfrm>
        </p:spPr>
        <p:txBody>
          <a:bodyPr/>
          <a:lstStyle/>
          <a:p>
            <a:r>
              <a:rPr lang="en-US" sz="3100" b="1" dirty="0"/>
              <a:t>“The Civil War and Northwest Wisconsin”</a:t>
            </a:r>
          </a:p>
        </p:txBody>
      </p:sp>
      <p:sp>
        <p:nvSpPr>
          <p:cNvPr id="3" name="Title 2"/>
          <p:cNvSpPr>
            <a:spLocks noGrp="1"/>
          </p:cNvSpPr>
          <p:nvPr>
            <p:ph type="ctrTitle"/>
          </p:nvPr>
        </p:nvSpPr>
        <p:spPr>
          <a:xfrm>
            <a:off x="1981199" y="990600"/>
            <a:ext cx="8305800" cy="2222622"/>
          </a:xfrm>
        </p:spPr>
        <p:txBody>
          <a:bodyPr/>
          <a:lstStyle/>
          <a:p>
            <a:r>
              <a:rPr lang="en-US" sz="4400" b="1" dirty="0"/>
              <a:t>Using a Blog to Disseminate Your Digital Collections and Find New Users</a:t>
            </a:r>
            <a:endParaRPr lang="en-US" sz="4400" b="1" dirty="0"/>
          </a:p>
        </p:txBody>
      </p:sp>
      <p:sp>
        <p:nvSpPr>
          <p:cNvPr id="10" name="Rectangle 9"/>
          <p:cNvSpPr/>
          <p:nvPr/>
        </p:nvSpPr>
        <p:spPr>
          <a:xfrm>
            <a:off x="2933700" y="5562600"/>
            <a:ext cx="6400799" cy="923330"/>
          </a:xfrm>
          <a:prstGeom prst="rect">
            <a:avLst/>
          </a:prstGeom>
          <a:noFill/>
        </p:spPr>
        <p:txBody>
          <a:bodyPr wrap="square" lIns="91440" tIns="45720" rIns="91440" bIns="45720">
            <a:spAutoFit/>
          </a:bodyPr>
          <a:lstStyle/>
          <a:p>
            <a:pPr algn="ctr" fontAlgn="base">
              <a:spcBef>
                <a:spcPct val="0"/>
              </a:spcBef>
              <a:spcAft>
                <a:spcPct val="0"/>
              </a:spcAft>
            </a:pPr>
            <a:r>
              <a:rPr lang="en-US" b="1" dirty="0">
                <a:ln w="0"/>
                <a:solidFill>
                  <a:srgbClr val="444D26">
                    <a:lumMod val="50000"/>
                  </a:srgbClr>
                </a:solidFill>
                <a:effectLst>
                  <a:outerShdw blurRad="38100" dist="25400" dir="5400000" algn="ctr" rotWithShape="0">
                    <a:srgbClr val="6E747A">
                      <a:alpha val="43000"/>
                    </a:srgbClr>
                  </a:outerShdw>
                </a:effectLst>
              </a:rPr>
              <a:t>Kathryn Otto</a:t>
            </a:r>
          </a:p>
          <a:p>
            <a:pPr algn="ctr" fontAlgn="base">
              <a:spcBef>
                <a:spcPct val="0"/>
              </a:spcBef>
              <a:spcAft>
                <a:spcPct val="0"/>
              </a:spcAft>
            </a:pPr>
            <a:r>
              <a:rPr lang="en-US" b="1" dirty="0">
                <a:ln w="0"/>
                <a:solidFill>
                  <a:srgbClr val="444D26">
                    <a:lumMod val="50000"/>
                  </a:srgbClr>
                </a:solidFill>
                <a:effectLst>
                  <a:outerShdw blurRad="38100" dist="25400" dir="5400000" algn="ctr" rotWithShape="0">
                    <a:srgbClr val="6E747A">
                      <a:alpha val="43000"/>
                    </a:srgbClr>
                  </a:outerShdw>
                </a:effectLst>
              </a:rPr>
              <a:t>University Archives &amp; Area Research Center</a:t>
            </a:r>
          </a:p>
          <a:p>
            <a:pPr algn="ctr" fontAlgn="base">
              <a:spcBef>
                <a:spcPct val="0"/>
              </a:spcBef>
              <a:spcAft>
                <a:spcPct val="0"/>
              </a:spcAft>
            </a:pPr>
            <a:r>
              <a:rPr lang="en-US" b="1" dirty="0">
                <a:ln w="0"/>
                <a:solidFill>
                  <a:srgbClr val="444D26">
                    <a:lumMod val="50000"/>
                  </a:srgbClr>
                </a:solidFill>
                <a:effectLst>
                  <a:outerShdw blurRad="38100" dist="25400" dir="5400000" algn="ctr" rotWithShape="0">
                    <a:srgbClr val="6E747A">
                      <a:alpha val="43000"/>
                    </a:srgbClr>
                  </a:outerShdw>
                </a:effectLst>
              </a:rPr>
              <a:t>University of Wisconsin-River Falls</a:t>
            </a:r>
          </a:p>
        </p:txBody>
      </p:sp>
    </p:spTree>
    <p:extLst>
      <p:ext uri="{BB962C8B-B14F-4D97-AF65-F5344CB8AC3E}">
        <p14:creationId xmlns:p14="http://schemas.microsoft.com/office/powerpoint/2010/main" val="21132197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04800"/>
            <a:ext cx="8229600" cy="6096000"/>
          </a:xfrm>
        </p:spPr>
        <p:txBody>
          <a:bodyPr/>
          <a:lstStyle/>
          <a:p>
            <a:r>
              <a:rPr lang="en-US" sz="2700" b="1" dirty="0">
                <a:solidFill>
                  <a:schemeClr val="tx2"/>
                </a:solidFill>
              </a:rPr>
              <a:t>We Wanted to Do Something to Commemorate the </a:t>
            </a:r>
            <a:r>
              <a:rPr lang="en-US" sz="2700" b="1" dirty="0">
                <a:solidFill>
                  <a:schemeClr val="tx2"/>
                </a:solidFill>
              </a:rPr>
              <a:t>Sesquicentennial of the American Civil </a:t>
            </a:r>
            <a:r>
              <a:rPr lang="en-US" sz="2700" b="1" dirty="0">
                <a:solidFill>
                  <a:schemeClr val="tx2"/>
                </a:solidFill>
              </a:rPr>
              <a:t>War</a:t>
            </a:r>
            <a:endParaRPr lang="en-US" sz="2700" dirty="0">
              <a:solidFill>
                <a:schemeClr val="tx2"/>
              </a:solidFill>
            </a:endParaRPr>
          </a:p>
          <a:p>
            <a:r>
              <a:rPr lang="en-US" sz="2400" dirty="0"/>
              <a:t>We have several collections of letters written by soldiers in the field home to relatives back home</a:t>
            </a:r>
          </a:p>
          <a:p>
            <a:r>
              <a:rPr lang="en-US" sz="2400" dirty="0"/>
              <a:t>Plus local newspapers</a:t>
            </a:r>
          </a:p>
          <a:p>
            <a:r>
              <a:rPr lang="en-US" sz="2400" dirty="0"/>
              <a:t>And some good vintage published sources                </a:t>
            </a:r>
            <a:r>
              <a:rPr lang="en-US" sz="2400" dirty="0" err="1"/>
              <a:t>fromfr</a:t>
            </a:r>
            <a:r>
              <a:rPr lang="en-US" sz="2400" dirty="0"/>
              <a:t> from the time period</a:t>
            </a:r>
          </a:p>
          <a:p>
            <a:r>
              <a:rPr lang="en-US" sz="2400" dirty="0"/>
              <a:t>We have a scanner, a microfilm scanner, and               student workers</a:t>
            </a:r>
          </a:p>
          <a:p>
            <a:r>
              <a:rPr lang="en-US" sz="2400" dirty="0"/>
              <a:t>But no money just lying around, and couldn’t expect much help from the IT folks</a:t>
            </a:r>
          </a:p>
          <a:p>
            <a:r>
              <a:rPr lang="en-US" sz="2400" dirty="0"/>
              <a:t>So, we </a:t>
            </a:r>
            <a:r>
              <a:rPr lang="en-US" sz="2400" dirty="0"/>
              <a:t>decided to do a blog about the Civil War and its impact on the St. Croix Valley, specifically the 4 counties of northwestern Wisconsin that are in our Area Research Center </a:t>
            </a:r>
            <a:r>
              <a:rPr lang="en-US" sz="2400" dirty="0"/>
              <a:t>area, using free blog software</a:t>
            </a:r>
            <a:endParaRPr lang="en-US" sz="2400" dirty="0"/>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0313" y="1905000"/>
            <a:ext cx="1752893" cy="1868424"/>
          </a:xfrm>
          <a:prstGeom prst="rect">
            <a:avLst/>
          </a:prstGeom>
        </p:spPr>
      </p:pic>
    </p:spTree>
    <p:extLst>
      <p:ext uri="{BB962C8B-B14F-4D97-AF65-F5344CB8AC3E}">
        <p14:creationId xmlns:p14="http://schemas.microsoft.com/office/powerpoint/2010/main" val="17812599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24303" y="407029"/>
            <a:ext cx="7424497" cy="605257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5" name="Title 3"/>
          <p:cNvSpPr>
            <a:spLocks noGrp="1"/>
          </p:cNvSpPr>
          <p:nvPr>
            <p:ph type="title"/>
          </p:nvPr>
        </p:nvSpPr>
        <p:spPr>
          <a:xfrm>
            <a:off x="6705601" y="1219200"/>
            <a:ext cx="3507079" cy="685800"/>
          </a:xfrm>
        </p:spPr>
        <p:txBody>
          <a:bodyPr>
            <a:noAutofit/>
          </a:bodyPr>
          <a:lstStyle/>
          <a:p>
            <a:pPr algn="ctr" eaLnBrk="1" fontAlgn="auto" hangingPunct="1">
              <a:spcAft>
                <a:spcPts val="0"/>
              </a:spcAft>
              <a:defRPr/>
            </a:pPr>
            <a:r>
              <a:rPr lang="en-US" sz="3800" dirty="0">
                <a:solidFill>
                  <a:schemeClr val="accent2">
                    <a:lumMod val="75000"/>
                  </a:schemeClr>
                </a:solidFill>
                <a:latin typeface="+mj-lt"/>
              </a:rPr>
              <a:t>blog was born!</a:t>
            </a:r>
            <a:endParaRPr sz="3800" dirty="0">
              <a:solidFill>
                <a:schemeClr val="accent2">
                  <a:lumMod val="75000"/>
                </a:schemeClr>
              </a:solidFill>
              <a:latin typeface="+mj-lt"/>
            </a:endParaRPr>
          </a:p>
        </p:txBody>
      </p:sp>
      <p:sp>
        <p:nvSpPr>
          <p:cNvPr id="2" name="Oval 1"/>
          <p:cNvSpPr/>
          <p:nvPr/>
        </p:nvSpPr>
        <p:spPr>
          <a:xfrm>
            <a:off x="6096000" y="2286000"/>
            <a:ext cx="609600" cy="304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9286525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srcRect l="19563" r="19563"/>
          <a:stretch>
            <a:fillRect/>
          </a:stretch>
        </p:blipFill>
        <p:spPr>
          <a:prstGeom prst="rect">
            <a:avLst/>
          </a:prstGeom>
        </p:spPr>
      </p:pic>
      <p:sp>
        <p:nvSpPr>
          <p:cNvPr id="4" name="Text Placeholder 3"/>
          <p:cNvSpPr>
            <a:spLocks noGrp="1"/>
          </p:cNvSpPr>
          <p:nvPr>
            <p:ph type="body" sz="half" idx="2"/>
          </p:nvPr>
        </p:nvSpPr>
        <p:spPr>
          <a:xfrm>
            <a:off x="8812427" y="609600"/>
            <a:ext cx="2057400" cy="5410200"/>
          </a:xfrm>
        </p:spPr>
        <p:txBody>
          <a:bodyPr/>
          <a:lstStyle/>
          <a:p>
            <a:r>
              <a:rPr lang="en-US" sz="2000" dirty="0">
                <a:solidFill>
                  <a:schemeClr val="tx1"/>
                </a:solidFill>
              </a:rPr>
              <a:t>Oddly, the free version is a dot com, the pay version is a dot org!</a:t>
            </a:r>
          </a:p>
          <a:p>
            <a:r>
              <a:rPr lang="en-US" sz="2000" dirty="0">
                <a:solidFill>
                  <a:schemeClr val="tx1"/>
                </a:solidFill>
              </a:rPr>
              <a:t>Easy and professional looking</a:t>
            </a:r>
          </a:p>
          <a:p>
            <a:r>
              <a:rPr lang="en-US" sz="2000" dirty="0">
                <a:solidFill>
                  <a:schemeClr val="tx1"/>
                </a:solidFill>
              </a:rPr>
              <a:t>Very important, it has PAGES (for “value-added” things we wanted to do)</a:t>
            </a:r>
            <a:endParaRPr lang="en-US" sz="2000" dirty="0">
              <a:solidFill>
                <a:schemeClr val="tx1"/>
              </a:solidFill>
            </a:endParaRPr>
          </a:p>
        </p:txBody>
      </p:sp>
      <p:sp>
        <p:nvSpPr>
          <p:cNvPr id="2" name="Title 1"/>
          <p:cNvSpPr>
            <a:spLocks noGrp="1"/>
          </p:cNvSpPr>
          <p:nvPr>
            <p:ph type="title"/>
          </p:nvPr>
        </p:nvSpPr>
        <p:spPr>
          <a:xfrm>
            <a:off x="2209800" y="3429000"/>
            <a:ext cx="3771900" cy="1188188"/>
          </a:xfrm>
        </p:spPr>
        <p:txBody>
          <a:bodyPr>
            <a:noAutofit/>
          </a:bodyPr>
          <a:lstStyle/>
          <a:p>
            <a:r>
              <a:rPr lang="en-US" sz="3800" dirty="0">
                <a:latin typeface="+mj-lt"/>
              </a:rPr>
              <a:t>We Picked WordPress.com</a:t>
            </a:r>
            <a:endParaRPr lang="en-US" sz="3800" dirty="0">
              <a:latin typeface="+mj-lt"/>
            </a:endParaRPr>
          </a:p>
        </p:txBody>
      </p:sp>
    </p:spTree>
    <p:extLst>
      <p:ext uri="{BB962C8B-B14F-4D97-AF65-F5344CB8AC3E}">
        <p14:creationId xmlns:p14="http://schemas.microsoft.com/office/powerpoint/2010/main" val="15764233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45758" y="1828800"/>
            <a:ext cx="8229600" cy="4572000"/>
          </a:xfrm>
        </p:spPr>
        <p:txBody>
          <a:bodyPr/>
          <a:lstStyle/>
          <a:p>
            <a:r>
              <a:rPr lang="en-US" dirty="0" smtClean="0"/>
              <a:t>Why do you want to do your project?</a:t>
            </a:r>
          </a:p>
          <a:p>
            <a:r>
              <a:rPr lang="en-US" dirty="0" smtClean="0">
                <a:solidFill>
                  <a:schemeClr val="bg2">
                    <a:lumMod val="20000"/>
                    <a:lumOff val="80000"/>
                  </a:schemeClr>
                </a:solidFill>
              </a:rPr>
              <a:t>Who is your audience?</a:t>
            </a:r>
          </a:p>
          <a:p>
            <a:r>
              <a:rPr lang="en-US" dirty="0" smtClean="0"/>
              <a:t>How often do you want to post and for how long?</a:t>
            </a:r>
          </a:p>
          <a:p>
            <a:r>
              <a:rPr lang="en-US" dirty="0" smtClean="0">
                <a:solidFill>
                  <a:schemeClr val="accent2">
                    <a:lumMod val="40000"/>
                    <a:lumOff val="60000"/>
                  </a:schemeClr>
                </a:solidFill>
              </a:rPr>
              <a:t>What kinds of material do you have, and do </a:t>
            </a:r>
            <a:r>
              <a:rPr lang="en-US" dirty="0">
                <a:solidFill>
                  <a:schemeClr val="accent2">
                    <a:lumMod val="40000"/>
                    <a:lumOff val="60000"/>
                  </a:schemeClr>
                </a:solidFill>
              </a:rPr>
              <a:t>you have enough material</a:t>
            </a:r>
            <a:r>
              <a:rPr lang="en-US" dirty="0" smtClean="0">
                <a:solidFill>
                  <a:schemeClr val="accent2">
                    <a:lumMod val="40000"/>
                    <a:lumOff val="60000"/>
                  </a:schemeClr>
                </a:solidFill>
              </a:rPr>
              <a:t>?</a:t>
            </a:r>
          </a:p>
          <a:p>
            <a:r>
              <a:rPr lang="en-US" dirty="0"/>
              <a:t>Do you have enough people and/or time</a:t>
            </a:r>
            <a:r>
              <a:rPr lang="en-US" dirty="0" smtClean="0"/>
              <a:t>?</a:t>
            </a:r>
            <a:endParaRPr lang="en-US" dirty="0"/>
          </a:p>
          <a:p>
            <a:r>
              <a:rPr lang="en-US" dirty="0" smtClean="0">
                <a:solidFill>
                  <a:schemeClr val="accent1">
                    <a:lumMod val="60000"/>
                    <a:lumOff val="40000"/>
                  </a:schemeClr>
                </a:solidFill>
              </a:rPr>
              <a:t>How will you “advertise” it so people find it and use it?</a:t>
            </a:r>
          </a:p>
          <a:p>
            <a:r>
              <a:rPr lang="en-US" dirty="0" smtClean="0"/>
              <a:t>What kind of skills/knowledge will you need?</a:t>
            </a:r>
          </a:p>
          <a:p>
            <a:r>
              <a:rPr lang="en-US" dirty="0" smtClean="0">
                <a:solidFill>
                  <a:schemeClr val="accent2">
                    <a:lumMod val="60000"/>
                    <a:lumOff val="40000"/>
                  </a:schemeClr>
                </a:solidFill>
              </a:rPr>
              <a:t>What kind of equipment will you need and do you have it or can you get it?</a:t>
            </a:r>
            <a:endParaRPr lang="en-US" dirty="0">
              <a:solidFill>
                <a:schemeClr val="accent2">
                  <a:lumMod val="60000"/>
                  <a:lumOff val="40000"/>
                </a:schemeClr>
              </a:solidFill>
            </a:endParaRPr>
          </a:p>
        </p:txBody>
      </p:sp>
      <p:sp>
        <p:nvSpPr>
          <p:cNvPr id="3" name="Title 2"/>
          <p:cNvSpPr>
            <a:spLocks noGrp="1"/>
          </p:cNvSpPr>
          <p:nvPr>
            <p:ph type="title"/>
          </p:nvPr>
        </p:nvSpPr>
        <p:spPr>
          <a:xfrm>
            <a:off x="1951074" y="381000"/>
            <a:ext cx="8229600" cy="1219200"/>
          </a:xfrm>
        </p:spPr>
        <p:txBody>
          <a:bodyPr>
            <a:noAutofit/>
          </a:bodyPr>
          <a:lstStyle/>
          <a:p>
            <a:r>
              <a:rPr lang="en-US" sz="3800" b="1" dirty="0">
                <a:solidFill>
                  <a:schemeClr val="tx2"/>
                </a:solidFill>
              </a:rPr>
              <a:t>Some Things to Think About Before Starting an Online Access Project</a:t>
            </a:r>
            <a:endParaRPr lang="en-US" sz="3800" b="1" dirty="0">
              <a:solidFill>
                <a:schemeClr val="tx2"/>
              </a:solidFill>
            </a:endParaRPr>
          </a:p>
        </p:txBody>
      </p:sp>
    </p:spTree>
    <p:extLst>
      <p:ext uri="{BB962C8B-B14F-4D97-AF65-F5344CB8AC3E}">
        <p14:creationId xmlns:p14="http://schemas.microsoft.com/office/powerpoint/2010/main" val="280630157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600200"/>
            <a:ext cx="8229600" cy="4572000"/>
          </a:xfrm>
        </p:spPr>
        <p:txBody>
          <a:bodyPr/>
          <a:lstStyle/>
          <a:p>
            <a:r>
              <a:rPr lang="en-US" b="1" dirty="0" smtClean="0"/>
              <a:t>As a way to commemorate the 150</a:t>
            </a:r>
            <a:r>
              <a:rPr lang="en-US" b="1" baseline="30000" dirty="0" smtClean="0"/>
              <a:t>th</a:t>
            </a:r>
            <a:r>
              <a:rPr lang="en-US" b="1" dirty="0" smtClean="0"/>
              <a:t> anniversary of the American Civil War</a:t>
            </a:r>
          </a:p>
          <a:p>
            <a:pPr lvl="1"/>
            <a:r>
              <a:rPr lang="en-US" dirty="0" smtClean="0">
                <a:solidFill>
                  <a:schemeClr val="accent1">
                    <a:lumMod val="60000"/>
                    <a:lumOff val="40000"/>
                  </a:schemeClr>
                </a:solidFill>
              </a:rPr>
              <a:t>The </a:t>
            </a:r>
            <a:r>
              <a:rPr lang="en-US" dirty="0">
                <a:solidFill>
                  <a:schemeClr val="accent1">
                    <a:lumMod val="60000"/>
                    <a:lumOff val="40000"/>
                  </a:schemeClr>
                </a:solidFill>
              </a:rPr>
              <a:t>blog presents the stories of the American Civil War as it affected the inhabitants </a:t>
            </a:r>
            <a:r>
              <a:rPr lang="en-US" dirty="0" smtClean="0">
                <a:solidFill>
                  <a:schemeClr val="accent1">
                    <a:lumMod val="60000"/>
                    <a:lumOff val="40000"/>
                  </a:schemeClr>
                </a:solidFill>
              </a:rPr>
              <a:t>of Northwest </a:t>
            </a:r>
            <a:r>
              <a:rPr lang="en-US" dirty="0">
                <a:solidFill>
                  <a:schemeClr val="accent1">
                    <a:lumMod val="60000"/>
                    <a:lumOff val="40000"/>
                  </a:schemeClr>
                </a:solidFill>
              </a:rPr>
              <a:t>Wisconsin and the St. Croix </a:t>
            </a:r>
            <a:r>
              <a:rPr lang="en-US" dirty="0" smtClean="0">
                <a:solidFill>
                  <a:schemeClr val="accent1">
                    <a:lumMod val="60000"/>
                    <a:lumOff val="40000"/>
                  </a:schemeClr>
                </a:solidFill>
              </a:rPr>
              <a:t>Valley</a:t>
            </a:r>
            <a:r>
              <a:rPr lang="en-US" dirty="0">
                <a:solidFill>
                  <a:schemeClr val="accent1">
                    <a:lumMod val="60000"/>
                    <a:lumOff val="40000"/>
                  </a:schemeClr>
                </a:solidFill>
              </a:rPr>
              <a:t>, either directly or indirectly</a:t>
            </a:r>
            <a:r>
              <a:rPr lang="en-US" dirty="0" smtClean="0">
                <a:solidFill>
                  <a:schemeClr val="accent1">
                    <a:lumMod val="60000"/>
                    <a:lumOff val="40000"/>
                  </a:schemeClr>
                </a:solidFill>
              </a:rPr>
              <a:t>.</a:t>
            </a:r>
          </a:p>
          <a:p>
            <a:r>
              <a:rPr lang="en-US" b="1" dirty="0"/>
              <a:t>Because we have some nice Civil War materials that we wanted to share/make more accessible</a:t>
            </a:r>
          </a:p>
          <a:p>
            <a:pPr marL="641033" lvl="1" indent="-274320" eaLnBrk="1" fontAlgn="auto" hangingPunct="1">
              <a:spcAft>
                <a:spcPts val="0"/>
              </a:spcAft>
              <a:buFont typeface="Wingdings 2"/>
              <a:buChar char=""/>
              <a:defRPr/>
            </a:pPr>
            <a:r>
              <a:rPr lang="en-US" dirty="0">
                <a:solidFill>
                  <a:schemeClr val="accent1">
                    <a:lumMod val="60000"/>
                    <a:lumOff val="40000"/>
                  </a:schemeClr>
                </a:solidFill>
              </a:rPr>
              <a:t>Here are stories of the men and women, the soldiers and civilians, who experienced the Civil </a:t>
            </a:r>
            <a:r>
              <a:rPr lang="en-US" dirty="0" smtClean="0">
                <a:solidFill>
                  <a:schemeClr val="accent1">
                    <a:lumMod val="60000"/>
                    <a:lumOff val="40000"/>
                  </a:schemeClr>
                </a:solidFill>
              </a:rPr>
              <a:t>War, told </a:t>
            </a:r>
            <a:r>
              <a:rPr lang="en-US" dirty="0">
                <a:solidFill>
                  <a:schemeClr val="accent1">
                    <a:lumMod val="60000"/>
                    <a:lumOff val="40000"/>
                  </a:schemeClr>
                </a:solidFill>
              </a:rPr>
              <a:t>through their letters, diaries, and newspaper </a:t>
            </a:r>
            <a:r>
              <a:rPr lang="en-US" dirty="0" smtClean="0">
                <a:solidFill>
                  <a:schemeClr val="accent1">
                    <a:lumMod val="60000"/>
                    <a:lumOff val="40000"/>
                  </a:schemeClr>
                </a:solidFill>
              </a:rPr>
              <a:t>articles. The    stories </a:t>
            </a:r>
            <a:r>
              <a:rPr lang="en-US" dirty="0">
                <a:solidFill>
                  <a:schemeClr val="accent1">
                    <a:lumMod val="60000"/>
                    <a:lumOff val="40000"/>
                  </a:schemeClr>
                </a:solidFill>
              </a:rPr>
              <a:t>are both local and national.</a:t>
            </a:r>
          </a:p>
          <a:p>
            <a:pPr marL="641033" lvl="1" indent="-274320" eaLnBrk="1" fontAlgn="auto" hangingPunct="1">
              <a:spcAft>
                <a:spcPts val="0"/>
              </a:spcAft>
              <a:buFont typeface="Wingdings 2"/>
              <a:buChar char=""/>
              <a:defRPr/>
            </a:pPr>
            <a:endParaRPr lang="en-US" dirty="0">
              <a:solidFill>
                <a:schemeClr val="accent1">
                  <a:lumMod val="60000"/>
                  <a:lumOff val="40000"/>
                </a:schemeClr>
              </a:solidFill>
            </a:endParaRPr>
          </a:p>
          <a:p>
            <a:endParaRPr lang="en-US" b="1" dirty="0">
              <a:solidFill>
                <a:schemeClr val="tx2"/>
              </a:solidFill>
            </a:endParaRPr>
          </a:p>
        </p:txBody>
      </p:sp>
      <p:sp>
        <p:nvSpPr>
          <p:cNvPr id="3" name="Title 2"/>
          <p:cNvSpPr>
            <a:spLocks noGrp="1"/>
          </p:cNvSpPr>
          <p:nvPr>
            <p:ph type="title"/>
          </p:nvPr>
        </p:nvSpPr>
        <p:spPr/>
        <p:txBody>
          <a:bodyPr>
            <a:normAutofit/>
          </a:bodyPr>
          <a:lstStyle/>
          <a:p>
            <a:r>
              <a:rPr lang="en-US" b="1" dirty="0" smtClean="0">
                <a:solidFill>
                  <a:schemeClr val="tx2"/>
                </a:solidFill>
              </a:rPr>
              <a:t>Why Did We Want to Do This Project?</a:t>
            </a:r>
            <a:endParaRPr lang="en-US" b="1" dirty="0">
              <a:solidFill>
                <a:schemeClr val="tx2"/>
              </a:solidFill>
            </a:endParaRPr>
          </a:p>
        </p:txBody>
      </p:sp>
      <p:pic>
        <p:nvPicPr>
          <p:cNvPr id="4"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267015" y="5257800"/>
            <a:ext cx="973282" cy="129041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3566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600200"/>
            <a:ext cx="8610600" cy="4572000"/>
          </a:xfrm>
        </p:spPr>
        <p:txBody>
          <a:bodyPr/>
          <a:lstStyle/>
          <a:p>
            <a:pPr marL="823913" lvl="1" indent="-457200" eaLnBrk="1" fontAlgn="auto" hangingPunct="1">
              <a:spcAft>
                <a:spcPts val="0"/>
              </a:spcAft>
              <a:buFont typeface="+mj-lt"/>
              <a:buAutoNum type="arabicPeriod"/>
              <a:defRPr/>
            </a:pPr>
            <a:r>
              <a:rPr lang="en-US" sz="2600" dirty="0">
                <a:solidFill>
                  <a:schemeClr val="tx1"/>
                </a:solidFill>
              </a:rPr>
              <a:t>UWRF, </a:t>
            </a:r>
            <a:r>
              <a:rPr lang="en-US" sz="2600" dirty="0">
                <a:solidFill>
                  <a:schemeClr val="tx1"/>
                </a:solidFill>
              </a:rPr>
              <a:t>and other college and university </a:t>
            </a:r>
            <a:r>
              <a:rPr lang="en-US" sz="2600" dirty="0">
                <a:solidFill>
                  <a:schemeClr val="tx1"/>
                </a:solidFill>
              </a:rPr>
              <a:t>students</a:t>
            </a:r>
            <a:endParaRPr lang="en-US" sz="2600" dirty="0">
              <a:solidFill>
                <a:schemeClr val="tx1"/>
              </a:solidFill>
            </a:endParaRPr>
          </a:p>
          <a:p>
            <a:pPr marL="823913" lvl="1" indent="-457200" eaLnBrk="1" fontAlgn="auto" hangingPunct="1">
              <a:spcAft>
                <a:spcPts val="0"/>
              </a:spcAft>
              <a:buFont typeface="+mj-lt"/>
              <a:buAutoNum type="arabicPeriod"/>
              <a:defRPr/>
            </a:pPr>
            <a:r>
              <a:rPr lang="en-US" sz="2600" dirty="0">
                <a:solidFill>
                  <a:schemeClr val="tx1"/>
                </a:solidFill>
              </a:rPr>
              <a:t>High school </a:t>
            </a:r>
            <a:r>
              <a:rPr lang="en-US" sz="2600" dirty="0">
                <a:solidFill>
                  <a:schemeClr val="tx1"/>
                </a:solidFill>
              </a:rPr>
              <a:t>students </a:t>
            </a:r>
            <a:r>
              <a:rPr lang="en-US" sz="2600" dirty="0">
                <a:solidFill>
                  <a:schemeClr val="tx1"/>
                </a:solidFill>
              </a:rPr>
              <a:t>—</a:t>
            </a:r>
            <a:r>
              <a:rPr lang="en-US" sz="2600" dirty="0">
                <a:solidFill>
                  <a:schemeClr val="tx1"/>
                </a:solidFill>
              </a:rPr>
              <a:t> </a:t>
            </a:r>
            <a:r>
              <a:rPr lang="en-US" sz="2600" dirty="0">
                <a:solidFill>
                  <a:schemeClr val="tx1"/>
                </a:solidFill>
              </a:rPr>
              <a:t>especially History </a:t>
            </a:r>
            <a:r>
              <a:rPr lang="en-US" sz="2600" dirty="0">
                <a:solidFill>
                  <a:schemeClr val="tx1"/>
                </a:solidFill>
              </a:rPr>
              <a:t>Day</a:t>
            </a:r>
            <a:endParaRPr lang="en-US" sz="2600" dirty="0">
              <a:solidFill>
                <a:schemeClr val="tx1"/>
              </a:solidFill>
            </a:endParaRPr>
          </a:p>
          <a:p>
            <a:pPr marL="823913" lvl="1" indent="-457200" eaLnBrk="1" fontAlgn="auto" hangingPunct="1">
              <a:spcAft>
                <a:spcPts val="0"/>
              </a:spcAft>
              <a:buFont typeface="+mj-lt"/>
              <a:buAutoNum type="arabicPeriod"/>
              <a:defRPr/>
            </a:pPr>
            <a:r>
              <a:rPr lang="en-US" sz="2600" dirty="0">
                <a:solidFill>
                  <a:schemeClr val="tx1"/>
                </a:solidFill>
              </a:rPr>
              <a:t>Civil War “</a:t>
            </a:r>
            <a:r>
              <a:rPr lang="en-US" sz="2600" dirty="0">
                <a:solidFill>
                  <a:schemeClr val="tx1"/>
                </a:solidFill>
              </a:rPr>
              <a:t>buffs”</a:t>
            </a:r>
            <a:endParaRPr lang="en-US" sz="2600" dirty="0">
              <a:solidFill>
                <a:schemeClr val="tx1"/>
              </a:solidFill>
            </a:endParaRPr>
          </a:p>
          <a:p>
            <a:pPr marL="823913" lvl="1" indent="-457200" eaLnBrk="1" fontAlgn="auto" hangingPunct="1">
              <a:spcAft>
                <a:spcPts val="0"/>
              </a:spcAft>
              <a:buFont typeface="+mj-lt"/>
              <a:buAutoNum type="arabicPeriod"/>
              <a:defRPr/>
            </a:pPr>
            <a:r>
              <a:rPr lang="en-US" sz="2600" dirty="0">
                <a:solidFill>
                  <a:schemeClr val="tx1"/>
                </a:solidFill>
              </a:rPr>
              <a:t>Anyone who finds </a:t>
            </a:r>
            <a:r>
              <a:rPr lang="en-US" sz="2600" dirty="0">
                <a:solidFill>
                  <a:schemeClr val="tx1"/>
                </a:solidFill>
              </a:rPr>
              <a:t>the </a:t>
            </a:r>
            <a:r>
              <a:rPr lang="en-US" sz="2600" dirty="0">
                <a:solidFill>
                  <a:schemeClr val="tx1"/>
                </a:solidFill>
              </a:rPr>
              <a:t>material </a:t>
            </a:r>
            <a:r>
              <a:rPr lang="en-US" sz="2600" dirty="0">
                <a:solidFill>
                  <a:schemeClr val="tx1"/>
                </a:solidFill>
              </a:rPr>
              <a:t>interesting</a:t>
            </a:r>
            <a:endParaRPr lang="en-US" sz="2600" dirty="0">
              <a:solidFill>
                <a:schemeClr val="tx1"/>
              </a:solidFill>
            </a:endParaRPr>
          </a:p>
          <a:p>
            <a:pPr lvl="2" eaLnBrk="1" fontAlgn="auto" hangingPunct="1">
              <a:spcAft>
                <a:spcPts val="0"/>
              </a:spcAft>
              <a:defRPr/>
            </a:pPr>
            <a:r>
              <a:rPr lang="en-US" dirty="0">
                <a:solidFill>
                  <a:schemeClr val="accent2">
                    <a:lumMod val="60000"/>
                    <a:lumOff val="40000"/>
                  </a:schemeClr>
                </a:solidFill>
              </a:rPr>
              <a:t>We have followers from places mentioned in the letters, </a:t>
            </a:r>
            <a:r>
              <a:rPr lang="en-US" dirty="0" smtClean="0">
                <a:solidFill>
                  <a:schemeClr val="accent2">
                    <a:lumMod val="60000"/>
                    <a:lumOff val="40000"/>
                  </a:schemeClr>
                </a:solidFill>
              </a:rPr>
              <a:t>        who </a:t>
            </a:r>
            <a:r>
              <a:rPr lang="en-US" dirty="0">
                <a:solidFill>
                  <a:schemeClr val="accent2">
                    <a:lumMod val="60000"/>
                    <a:lumOff val="40000"/>
                  </a:schemeClr>
                </a:solidFill>
              </a:rPr>
              <a:t>have gotten hooked!</a:t>
            </a:r>
          </a:p>
          <a:p>
            <a:pPr marL="641033" lvl="1" indent="-274320" eaLnBrk="1" fontAlgn="auto" hangingPunct="1">
              <a:spcAft>
                <a:spcPts val="0"/>
              </a:spcAft>
              <a:buFont typeface="Wingdings 2"/>
              <a:buChar char=""/>
              <a:defRPr/>
            </a:pPr>
            <a:endParaRPr lang="en-US" dirty="0">
              <a:solidFill>
                <a:schemeClr val="accent1">
                  <a:lumMod val="60000"/>
                  <a:lumOff val="40000"/>
                </a:schemeClr>
              </a:solidFill>
            </a:endParaRPr>
          </a:p>
          <a:p>
            <a:pPr marL="0" indent="0">
              <a:buNone/>
            </a:pPr>
            <a:r>
              <a:rPr lang="en-US" dirty="0" smtClean="0">
                <a:solidFill>
                  <a:schemeClr val="accent6">
                    <a:lumMod val="50000"/>
                  </a:schemeClr>
                </a:solidFill>
              </a:rPr>
              <a:t>Note:</a:t>
            </a:r>
            <a:r>
              <a:rPr lang="en-US" dirty="0" smtClean="0">
                <a:solidFill>
                  <a:schemeClr val="accent1">
                    <a:lumMod val="60000"/>
                    <a:lumOff val="40000"/>
                  </a:schemeClr>
                </a:solidFill>
              </a:rPr>
              <a:t> Given </a:t>
            </a:r>
            <a:r>
              <a:rPr lang="en-US" dirty="0">
                <a:solidFill>
                  <a:schemeClr val="accent1">
                    <a:lumMod val="60000"/>
                    <a:lumOff val="40000"/>
                  </a:schemeClr>
                </a:solidFill>
              </a:rPr>
              <a:t>that the primary audience is students, </a:t>
            </a:r>
            <a:r>
              <a:rPr lang="en-US" dirty="0" smtClean="0">
                <a:solidFill>
                  <a:schemeClr val="accent1">
                    <a:lumMod val="60000"/>
                    <a:lumOff val="40000"/>
                  </a:schemeClr>
                </a:solidFill>
              </a:rPr>
              <a:t>           we </a:t>
            </a:r>
            <a:r>
              <a:rPr lang="en-US" dirty="0">
                <a:solidFill>
                  <a:schemeClr val="accent1">
                    <a:lumMod val="60000"/>
                    <a:lumOff val="40000"/>
                  </a:schemeClr>
                </a:solidFill>
              </a:rPr>
              <a:t>do a lot of explanatory footnotes, and linking </a:t>
            </a:r>
            <a:r>
              <a:rPr lang="en-US" dirty="0" smtClean="0">
                <a:solidFill>
                  <a:schemeClr val="accent1">
                    <a:lumMod val="60000"/>
                    <a:lumOff val="40000"/>
                  </a:schemeClr>
                </a:solidFill>
              </a:rPr>
              <a:t>     between </a:t>
            </a:r>
            <a:r>
              <a:rPr lang="en-US" dirty="0">
                <a:solidFill>
                  <a:schemeClr val="accent1">
                    <a:lumMod val="60000"/>
                    <a:lumOff val="40000"/>
                  </a:schemeClr>
                </a:solidFill>
              </a:rPr>
              <a:t>posts</a:t>
            </a:r>
            <a:r>
              <a:rPr lang="en-US" dirty="0" smtClean="0">
                <a:solidFill>
                  <a:schemeClr val="accent1">
                    <a:lumMod val="60000"/>
                    <a:lumOff val="40000"/>
                  </a:schemeClr>
                </a:solidFill>
              </a:rPr>
              <a:t>. </a:t>
            </a:r>
            <a:endParaRPr lang="en-US" dirty="0">
              <a:solidFill>
                <a:schemeClr val="accent1">
                  <a:lumMod val="60000"/>
                  <a:lumOff val="40000"/>
                </a:schemeClr>
              </a:solidFill>
            </a:endParaRPr>
          </a:p>
          <a:p>
            <a:endParaRPr lang="en-US" b="1" dirty="0">
              <a:solidFill>
                <a:schemeClr val="tx2"/>
              </a:solidFill>
            </a:endParaRPr>
          </a:p>
        </p:txBody>
      </p:sp>
      <p:sp>
        <p:nvSpPr>
          <p:cNvPr id="3" name="Title 2"/>
          <p:cNvSpPr>
            <a:spLocks noGrp="1"/>
          </p:cNvSpPr>
          <p:nvPr>
            <p:ph type="title"/>
          </p:nvPr>
        </p:nvSpPr>
        <p:spPr/>
        <p:txBody>
          <a:bodyPr>
            <a:normAutofit/>
          </a:bodyPr>
          <a:lstStyle/>
          <a:p>
            <a:r>
              <a:rPr lang="en-US" b="1" dirty="0" smtClean="0">
                <a:solidFill>
                  <a:schemeClr val="tx2"/>
                </a:solidFill>
              </a:rPr>
              <a:t>Who Was Our Audience?</a:t>
            </a:r>
            <a:endParaRPr lang="en-US" b="1" dirty="0">
              <a:solidFill>
                <a:schemeClr val="tx2"/>
              </a:solidFill>
            </a:endParaRPr>
          </a:p>
        </p:txBody>
      </p:sp>
      <p:pic>
        <p:nvPicPr>
          <p:cNvPr id="4"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372600" y="5181600"/>
            <a:ext cx="973282" cy="129041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3295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600200"/>
            <a:ext cx="8610600" cy="4953000"/>
          </a:xfrm>
        </p:spPr>
        <p:txBody>
          <a:bodyPr/>
          <a:lstStyle/>
          <a:p>
            <a:pPr marL="274320" indent="-274320" eaLnBrk="1" fontAlgn="auto" hangingPunct="1">
              <a:spcAft>
                <a:spcPts val="0"/>
              </a:spcAft>
              <a:buFont typeface="Wingdings 2"/>
              <a:buChar char=""/>
              <a:defRPr/>
            </a:pPr>
            <a:r>
              <a:rPr lang="en-US" dirty="0" smtClean="0"/>
              <a:t>Our </a:t>
            </a:r>
            <a:r>
              <a:rPr lang="en-US" dirty="0"/>
              <a:t>postings follow the </a:t>
            </a:r>
            <a:r>
              <a:rPr lang="en-US" dirty="0" smtClean="0"/>
              <a:t>Civil War chronologically, </a:t>
            </a:r>
            <a:r>
              <a:rPr lang="en-US" dirty="0"/>
              <a:t>from </a:t>
            </a:r>
            <a:r>
              <a:rPr lang="en-US" dirty="0" smtClean="0"/>
              <a:t> beginning </a:t>
            </a:r>
            <a:r>
              <a:rPr lang="en-US" dirty="0"/>
              <a:t>to end</a:t>
            </a:r>
            <a:r>
              <a:rPr lang="en-US" dirty="0" smtClean="0"/>
              <a:t>.</a:t>
            </a:r>
          </a:p>
          <a:p>
            <a:pPr marL="641033" lvl="1" indent="-274320" eaLnBrk="1" fontAlgn="auto" hangingPunct="1">
              <a:spcAft>
                <a:spcPts val="0"/>
              </a:spcAft>
              <a:buFont typeface="Wingdings 2"/>
              <a:buChar char=""/>
              <a:defRPr/>
            </a:pPr>
            <a:r>
              <a:rPr lang="en-US" dirty="0" smtClean="0">
                <a:solidFill>
                  <a:schemeClr val="accent1">
                    <a:lumMod val="60000"/>
                    <a:lumOff val="40000"/>
                  </a:schemeClr>
                </a:solidFill>
              </a:rPr>
              <a:t>That meant at least a 4-year commitment, and because some of “our” troops did not muster out until 1866, it will actually be 5 years</a:t>
            </a:r>
            <a:endParaRPr lang="en-US" dirty="0">
              <a:solidFill>
                <a:schemeClr val="accent1">
                  <a:lumMod val="60000"/>
                  <a:lumOff val="40000"/>
                </a:schemeClr>
              </a:solidFill>
            </a:endParaRPr>
          </a:p>
          <a:p>
            <a:pPr marL="274320" lvl="1" indent="-274320" eaLnBrk="1" fontAlgn="auto" hangingPunct="1">
              <a:spcBef>
                <a:spcPts val="600"/>
              </a:spcBef>
              <a:spcAft>
                <a:spcPts val="0"/>
              </a:spcAft>
              <a:buClr>
                <a:schemeClr val="accent2"/>
              </a:buClr>
              <a:buFont typeface="Wingdings 2"/>
              <a:buChar char=""/>
              <a:defRPr/>
            </a:pPr>
            <a:r>
              <a:rPr lang="en-US" sz="2600" dirty="0">
                <a:solidFill>
                  <a:schemeClr val="tx1"/>
                </a:solidFill>
              </a:rPr>
              <a:t>The stories are generally </a:t>
            </a:r>
            <a:r>
              <a:rPr lang="en-US" sz="2600" dirty="0">
                <a:solidFill>
                  <a:schemeClr val="tx1"/>
                </a:solidFill>
              </a:rPr>
              <a:t>presented when the source material was created rather than when the event took place.</a:t>
            </a:r>
          </a:p>
          <a:p>
            <a:pPr lvl="1"/>
            <a:r>
              <a:rPr lang="en-US" dirty="0" smtClean="0">
                <a:solidFill>
                  <a:schemeClr val="accent1">
                    <a:lumMod val="60000"/>
                    <a:lumOff val="40000"/>
                  </a:schemeClr>
                </a:solidFill>
              </a:rPr>
              <a:t>That means when a letter was written, when a newspaper was published, etc.</a:t>
            </a:r>
          </a:p>
          <a:p>
            <a:pPr lvl="1"/>
            <a:r>
              <a:rPr lang="en-US" dirty="0" smtClean="0">
                <a:solidFill>
                  <a:schemeClr val="accent1">
                    <a:lumMod val="60000"/>
                    <a:lumOff val="40000"/>
                  </a:schemeClr>
                </a:solidFill>
              </a:rPr>
              <a:t>The exception is REALLY BIG events, like the death</a:t>
            </a:r>
          </a:p>
          <a:p>
            <a:pPr marL="366713" lvl="1" indent="0">
              <a:buNone/>
            </a:pPr>
            <a:r>
              <a:rPr lang="en-US" dirty="0" smtClean="0">
                <a:solidFill>
                  <a:schemeClr val="accent1">
                    <a:lumMod val="60000"/>
                    <a:lumOff val="40000"/>
                  </a:schemeClr>
                </a:solidFill>
              </a:rPr>
              <a:t>    of Lincoln, the Battle of Gettysburg, etc.</a:t>
            </a:r>
            <a:endParaRPr lang="en-US" dirty="0">
              <a:solidFill>
                <a:schemeClr val="accent1">
                  <a:lumMod val="60000"/>
                  <a:lumOff val="40000"/>
                </a:schemeClr>
              </a:solidFill>
            </a:endParaRPr>
          </a:p>
        </p:txBody>
      </p:sp>
      <p:sp>
        <p:nvSpPr>
          <p:cNvPr id="4" name="Title 3"/>
          <p:cNvSpPr>
            <a:spLocks noGrp="1"/>
          </p:cNvSpPr>
          <p:nvPr>
            <p:ph type="title"/>
          </p:nvPr>
        </p:nvSpPr>
        <p:spPr>
          <a:xfrm>
            <a:off x="1981200" y="309782"/>
            <a:ext cx="7086600" cy="1219200"/>
          </a:xfrm>
        </p:spPr>
        <p:txBody>
          <a:bodyPr>
            <a:normAutofit fontScale="90000"/>
          </a:bodyPr>
          <a:lstStyle/>
          <a:p>
            <a:r>
              <a:rPr lang="en-US" b="1" dirty="0" smtClean="0">
                <a:solidFill>
                  <a:schemeClr val="tx2"/>
                </a:solidFill>
              </a:rPr>
              <a:t>How Often Do We Want to Post, </a:t>
            </a:r>
            <a:br>
              <a:rPr lang="en-US" b="1" dirty="0" smtClean="0">
                <a:solidFill>
                  <a:schemeClr val="tx2"/>
                </a:solidFill>
              </a:rPr>
            </a:br>
            <a:r>
              <a:rPr lang="en-US" b="1" dirty="0" smtClean="0">
                <a:solidFill>
                  <a:schemeClr val="tx2"/>
                </a:solidFill>
              </a:rPr>
              <a:t>and for How Long?</a:t>
            </a:r>
            <a:endParaRPr lang="en-US" b="1" dirty="0">
              <a:solidFill>
                <a:schemeClr val="tx2"/>
              </a:solidFill>
            </a:endParaRPr>
          </a:p>
        </p:txBody>
      </p:sp>
      <p:pic>
        <p:nvPicPr>
          <p:cNvPr id="6"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428018" y="5262782"/>
            <a:ext cx="973282" cy="129041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p:nvPr/>
        </p:nvGrpSpPr>
        <p:grpSpPr>
          <a:xfrm>
            <a:off x="8048833" y="457717"/>
            <a:ext cx="2446604" cy="1065659"/>
            <a:chOff x="6524833" y="457716"/>
            <a:chExt cx="2446604" cy="1065659"/>
          </a:xfrm>
        </p:grpSpPr>
        <p:sp>
          <p:nvSpPr>
            <p:cNvPr id="3" name="5-Point Star 2"/>
            <p:cNvSpPr/>
            <p:nvPr/>
          </p:nvSpPr>
          <p:spPr>
            <a:xfrm rot="1602695">
              <a:off x="6797878" y="999067"/>
              <a:ext cx="479032" cy="52430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7" name="Rectangle 6"/>
            <p:cNvSpPr/>
            <p:nvPr/>
          </p:nvSpPr>
          <p:spPr>
            <a:xfrm rot="20745224">
              <a:off x="6524833" y="457716"/>
              <a:ext cx="2446604" cy="923330"/>
            </a:xfrm>
            <a:prstGeom prst="rect">
              <a:avLst/>
            </a:prstGeom>
            <a:noFill/>
          </p:spPr>
          <p:txBody>
            <a:bodyPr wrap="square" lIns="91440" tIns="45720" rIns="91440" bIns="45720">
              <a:spAutoFit/>
            </a:bodyPr>
            <a:lstStyle/>
            <a:p>
              <a:pPr algn="ctr" fontAlgn="base">
                <a:spcBef>
                  <a:spcPct val="0"/>
                </a:spcBef>
                <a:spcAft>
                  <a:spcPct val="0"/>
                </a:spcAft>
              </a:pPr>
              <a:r>
                <a:rPr lang="en-US" altLang="en-US" sz="5400" b="1" dirty="0">
                  <a:ln w="6600">
                    <a:solidFill>
                      <a:srgbClr val="F3A447"/>
                    </a:solidFill>
                    <a:prstDash val="solid"/>
                  </a:ln>
                  <a:solidFill>
                    <a:srgbClr val="FFFFFF"/>
                  </a:solidFill>
                  <a:effectLst>
                    <a:outerShdw dist="38100" dir="2700000" algn="tl" rotWithShape="0">
                      <a:srgbClr val="F3A447"/>
                    </a:outerShdw>
                  </a:effectLst>
                  <a:latin typeface="Arial" charset="0"/>
                </a:rPr>
                <a:t>   </a:t>
              </a:r>
              <a:r>
                <a:rPr lang="en-US" altLang="en-US" sz="2400" b="1" dirty="0">
                  <a:ln w="6600">
                    <a:solidFill>
                      <a:srgbClr val="F3A447"/>
                    </a:solidFill>
                    <a:prstDash val="solid"/>
                  </a:ln>
                  <a:solidFill>
                    <a:srgbClr val="FFFFFF"/>
                  </a:solidFill>
                  <a:effectLst>
                    <a:outerShdw dist="38100" dir="2700000" algn="tl" rotWithShape="0">
                      <a:srgbClr val="F3A447"/>
                    </a:outerShdw>
                  </a:effectLst>
                  <a:latin typeface="Arial" charset="0"/>
                </a:rPr>
                <a:t>1,734 posts</a:t>
              </a:r>
              <a:endParaRPr lang="en-US" sz="2400" b="1" dirty="0">
                <a:ln w="6600">
                  <a:solidFill>
                    <a:srgbClr val="F3A447"/>
                  </a:solidFill>
                  <a:prstDash val="solid"/>
                </a:ln>
                <a:solidFill>
                  <a:srgbClr val="FFFFFF"/>
                </a:solidFill>
                <a:effectLst>
                  <a:outerShdw dist="38100" dir="2700000" algn="tl" rotWithShape="0">
                    <a:srgbClr val="F3A447"/>
                  </a:outerShdw>
                </a:effectLst>
                <a:latin typeface="Arial" charset="0"/>
              </a:endParaRPr>
            </a:p>
          </p:txBody>
        </p:sp>
      </p:grpSp>
    </p:spTree>
    <p:extLst>
      <p:ext uri="{BB962C8B-B14F-4D97-AF65-F5344CB8AC3E}">
        <p14:creationId xmlns:p14="http://schemas.microsoft.com/office/powerpoint/2010/main" val="1667528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94409"/>
            <a:ext cx="8229600" cy="1219200"/>
          </a:xfrm>
        </p:spPr>
        <p:txBody>
          <a:bodyPr>
            <a:normAutofit fontScale="90000"/>
          </a:bodyPr>
          <a:lstStyle/>
          <a:p>
            <a:r>
              <a:rPr lang="en-US" b="1" dirty="0" smtClean="0">
                <a:solidFill>
                  <a:schemeClr val="tx2"/>
                </a:solidFill>
              </a:rPr>
              <a:t>What Kinds of Material Do We Have, and Was it Enough?</a:t>
            </a:r>
            <a:endParaRPr lang="en-US" b="1" dirty="0">
              <a:solidFill>
                <a:schemeClr val="tx2"/>
              </a:solidFill>
            </a:endParaRPr>
          </a:p>
        </p:txBody>
      </p:sp>
      <p:pic>
        <p:nvPicPr>
          <p:cNvPr id="4"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372600" y="5196973"/>
            <a:ext cx="973282" cy="129041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1981200" y="1600200"/>
            <a:ext cx="8229600" cy="4800600"/>
          </a:xfrm>
        </p:spPr>
        <p:txBody>
          <a:bodyPr/>
          <a:lstStyle/>
          <a:p>
            <a:pPr marL="274320" indent="-274320" eaLnBrk="1" fontAlgn="auto" hangingPunct="1">
              <a:spcAft>
                <a:spcPts val="0"/>
              </a:spcAft>
              <a:buFont typeface="Wingdings 2"/>
              <a:buChar char=""/>
              <a:defRPr/>
            </a:pPr>
            <a:r>
              <a:rPr lang="en-US" dirty="0" smtClean="0"/>
              <a:t>The </a:t>
            </a:r>
            <a:r>
              <a:rPr lang="en-US" dirty="0"/>
              <a:t>blog brings together in one place:</a:t>
            </a:r>
          </a:p>
          <a:p>
            <a:pPr marL="641033" lvl="1" indent="-274320" eaLnBrk="1" fontAlgn="auto" hangingPunct="1">
              <a:spcAft>
                <a:spcPts val="0"/>
              </a:spcAft>
              <a:buFont typeface="Wingdings 2"/>
              <a:buChar char=""/>
              <a:defRPr/>
            </a:pPr>
            <a:r>
              <a:rPr lang="en-US" dirty="0">
                <a:solidFill>
                  <a:schemeClr val="bg2">
                    <a:lumMod val="20000"/>
                    <a:lumOff val="80000"/>
                  </a:schemeClr>
                </a:solidFill>
              </a:rPr>
              <a:t>Letters and other archival materials of actual soldiers—posted on the date they were </a:t>
            </a:r>
            <a:r>
              <a:rPr lang="en-US" dirty="0" smtClean="0">
                <a:solidFill>
                  <a:schemeClr val="bg2">
                    <a:lumMod val="20000"/>
                    <a:lumOff val="80000"/>
                  </a:schemeClr>
                </a:solidFill>
              </a:rPr>
              <a:t>written.</a:t>
            </a:r>
            <a:endParaRPr lang="en-US" dirty="0">
              <a:solidFill>
                <a:schemeClr val="bg2">
                  <a:lumMod val="20000"/>
                  <a:lumOff val="80000"/>
                </a:schemeClr>
              </a:solidFill>
            </a:endParaRPr>
          </a:p>
          <a:p>
            <a:pPr marL="641033" lvl="1" indent="-274320" eaLnBrk="1" fontAlgn="auto" hangingPunct="1">
              <a:spcAft>
                <a:spcPts val="0"/>
              </a:spcAft>
              <a:buFont typeface="Wingdings 2"/>
              <a:buChar char=""/>
              <a:defRPr/>
            </a:pPr>
            <a:r>
              <a:rPr lang="en-US" dirty="0">
                <a:solidFill>
                  <a:schemeClr val="accent2">
                    <a:lumMod val="40000"/>
                    <a:lumOff val="60000"/>
                  </a:schemeClr>
                </a:solidFill>
              </a:rPr>
              <a:t>Newspaper articles, both local War news and national War news. These local newspapers were weekly, so articles are posted  throughout the week of publication.</a:t>
            </a:r>
          </a:p>
          <a:p>
            <a:pPr marL="641033" lvl="1" indent="-274320" eaLnBrk="1" fontAlgn="auto" hangingPunct="1">
              <a:spcAft>
                <a:spcPts val="0"/>
              </a:spcAft>
              <a:buFont typeface="Wingdings 2"/>
              <a:buChar char=""/>
              <a:defRPr/>
            </a:pPr>
            <a:r>
              <a:rPr lang="en-US" dirty="0">
                <a:solidFill>
                  <a:schemeClr val="bg2">
                    <a:lumMod val="20000"/>
                    <a:lumOff val="80000"/>
                  </a:schemeClr>
                </a:solidFill>
              </a:rPr>
              <a:t>Illustrations from period publications in our collections.</a:t>
            </a:r>
          </a:p>
          <a:p>
            <a:pPr marL="641033" lvl="1" indent="-274320" eaLnBrk="1" fontAlgn="auto" hangingPunct="1">
              <a:spcAft>
                <a:spcPts val="0"/>
              </a:spcAft>
              <a:buFont typeface="Wingdings 2"/>
              <a:buChar char=""/>
              <a:defRPr/>
            </a:pPr>
            <a:r>
              <a:rPr lang="en-US" dirty="0">
                <a:solidFill>
                  <a:schemeClr val="accent2">
                    <a:lumMod val="40000"/>
                    <a:lumOff val="60000"/>
                  </a:schemeClr>
                </a:solidFill>
              </a:rPr>
              <a:t>Library of Congress photographs when we don’t have anything </a:t>
            </a:r>
            <a:r>
              <a:rPr lang="en-US" dirty="0" smtClean="0">
                <a:solidFill>
                  <a:schemeClr val="accent2">
                    <a:lumMod val="40000"/>
                    <a:lumOff val="60000"/>
                  </a:schemeClr>
                </a:solidFill>
              </a:rPr>
              <a:t>else that’s appropriate</a:t>
            </a:r>
            <a:r>
              <a:rPr lang="en-US" dirty="0">
                <a:solidFill>
                  <a:schemeClr val="accent2">
                    <a:lumMod val="40000"/>
                    <a:lumOff val="60000"/>
                  </a:schemeClr>
                </a:solidFill>
              </a:rPr>
              <a:t>.</a:t>
            </a:r>
          </a:p>
          <a:p>
            <a:pPr marL="641033" lvl="1" indent="-274320" eaLnBrk="1" fontAlgn="auto" hangingPunct="1">
              <a:spcAft>
                <a:spcPts val="0"/>
              </a:spcAft>
              <a:buFont typeface="Wingdings 2"/>
              <a:buChar char=""/>
              <a:defRPr/>
            </a:pPr>
            <a:r>
              <a:rPr lang="en-US" dirty="0">
                <a:solidFill>
                  <a:schemeClr val="bg2">
                    <a:lumMod val="20000"/>
                    <a:lumOff val="80000"/>
                  </a:schemeClr>
                </a:solidFill>
              </a:rPr>
              <a:t>On rare occasions photographs or images from elsewhere.</a:t>
            </a:r>
          </a:p>
          <a:p>
            <a:pPr marL="641033" lvl="1" indent="-274320" eaLnBrk="1" fontAlgn="auto" hangingPunct="1">
              <a:spcAft>
                <a:spcPts val="0"/>
              </a:spcAft>
              <a:buFont typeface="Wingdings 2"/>
              <a:buChar char=""/>
              <a:defRPr/>
            </a:pPr>
            <a:r>
              <a:rPr lang="en-US" u="sng" dirty="0">
                <a:solidFill>
                  <a:schemeClr val="accent2">
                    <a:lumMod val="40000"/>
                    <a:lumOff val="60000"/>
                  </a:schemeClr>
                </a:solidFill>
              </a:rPr>
              <a:t>Always cited and linked back</a:t>
            </a:r>
            <a:r>
              <a:rPr lang="en-US" dirty="0">
                <a:solidFill>
                  <a:schemeClr val="accent2">
                    <a:lumMod val="40000"/>
                    <a:lumOff val="60000"/>
                  </a:schemeClr>
                </a:solidFill>
              </a:rPr>
              <a:t>.</a:t>
            </a:r>
          </a:p>
        </p:txBody>
      </p:sp>
    </p:spTree>
    <p:extLst>
      <p:ext uri="{BB962C8B-B14F-4D97-AF65-F5344CB8AC3E}">
        <p14:creationId xmlns:p14="http://schemas.microsoft.com/office/powerpoint/2010/main" val="61544871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34939" y="533400"/>
            <a:ext cx="3826874" cy="5791200"/>
          </a:xfrm>
        </p:spPr>
      </p:pic>
      <p:pic>
        <p:nvPicPr>
          <p:cNvPr id="2457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667000"/>
            <a:ext cx="19446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620000" y="304801"/>
            <a:ext cx="2057400" cy="1275907"/>
          </a:xfrm>
        </p:spPr>
        <p:txBody>
          <a:bodyPr>
            <a:noAutofit/>
          </a:bodyPr>
          <a:lstStyle/>
          <a:p>
            <a:pPr eaLnBrk="1" hangingPunct="1">
              <a:defRPr/>
            </a:pPr>
            <a:r>
              <a:rPr sz="2600" dirty="0">
                <a:latin typeface="+mj-lt"/>
              </a:rPr>
              <a:t>Letters by soldiers – Jerry Flint</a:t>
            </a:r>
            <a:endParaRPr sz="2600" dirty="0">
              <a:latin typeface="+mj-lt"/>
            </a:endParaRPr>
          </a:p>
        </p:txBody>
      </p:sp>
      <p:sp>
        <p:nvSpPr>
          <p:cNvPr id="24581" name="Text Placeholder 3"/>
          <p:cNvSpPr>
            <a:spLocks noGrp="1"/>
          </p:cNvSpPr>
          <p:nvPr>
            <p:ph type="body" sz="half" idx="2"/>
          </p:nvPr>
        </p:nvSpPr>
        <p:spPr>
          <a:xfrm>
            <a:off x="7620000" y="1752600"/>
            <a:ext cx="2590800" cy="4495800"/>
          </a:xfrm>
        </p:spPr>
        <p:txBody>
          <a:bodyPr/>
          <a:lstStyle/>
          <a:p>
            <a:pPr marL="285750" indent="-285750" eaLnBrk="1" hangingPunct="1">
              <a:lnSpc>
                <a:spcPct val="100000"/>
              </a:lnSpc>
              <a:buFont typeface="Arial" charset="0"/>
              <a:buChar char="•"/>
            </a:pPr>
            <a:r>
              <a:rPr lang="en-US" altLang="en-US" sz="1900" dirty="0">
                <a:solidFill>
                  <a:schemeClr val="tx1"/>
                </a:solidFill>
              </a:rPr>
              <a:t>Jerry Flint, and his brother Phineas, were from River Falls</a:t>
            </a:r>
          </a:p>
          <a:p>
            <a:pPr marL="285750" indent="-285750" eaLnBrk="1" hangingPunct="1">
              <a:lnSpc>
                <a:spcPct val="100000"/>
              </a:lnSpc>
              <a:buFont typeface="Arial" charset="0"/>
              <a:buChar char="•"/>
            </a:pPr>
            <a:r>
              <a:rPr lang="en-US" altLang="en-US" sz="1900" dirty="0">
                <a:solidFill>
                  <a:schemeClr val="tx1"/>
                </a:solidFill>
              </a:rPr>
              <a:t>Jerry joined the Hudson City Guards, which became Company G of the 4</a:t>
            </a:r>
            <a:r>
              <a:rPr lang="en-US" altLang="en-US" sz="1900" baseline="30000" dirty="0">
                <a:solidFill>
                  <a:schemeClr val="tx1"/>
                </a:solidFill>
              </a:rPr>
              <a:t>th</a:t>
            </a:r>
            <a:r>
              <a:rPr lang="en-US" altLang="en-US" sz="1900" dirty="0">
                <a:solidFill>
                  <a:schemeClr val="tx1"/>
                </a:solidFill>
              </a:rPr>
              <a:t> Wisconsin Infantry</a:t>
            </a:r>
          </a:p>
          <a:p>
            <a:pPr marL="285750" indent="-285750" eaLnBrk="1" hangingPunct="1">
              <a:lnSpc>
                <a:spcPct val="100000"/>
              </a:lnSpc>
              <a:buFont typeface="Arial" charset="0"/>
              <a:buChar char="•"/>
            </a:pPr>
            <a:r>
              <a:rPr lang="en-US" altLang="en-US" sz="1900" dirty="0">
                <a:solidFill>
                  <a:schemeClr val="tx1"/>
                </a:solidFill>
              </a:rPr>
              <a:t>Eventually promoted to 1</a:t>
            </a:r>
            <a:r>
              <a:rPr lang="en-US" altLang="en-US" sz="1900" baseline="30000" dirty="0">
                <a:solidFill>
                  <a:schemeClr val="tx1"/>
                </a:solidFill>
              </a:rPr>
              <a:t>st</a:t>
            </a:r>
            <a:r>
              <a:rPr lang="en-US" altLang="en-US" sz="1900" dirty="0">
                <a:solidFill>
                  <a:schemeClr val="tx1"/>
                </a:solidFill>
              </a:rPr>
              <a:t> lieutenant of Company G</a:t>
            </a:r>
          </a:p>
        </p:txBody>
      </p:sp>
    </p:spTree>
    <p:extLst>
      <p:ext uri="{BB962C8B-B14F-4D97-AF65-F5344CB8AC3E}">
        <p14:creationId xmlns:p14="http://schemas.microsoft.com/office/powerpoint/2010/main" val="32672704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0" y="385763"/>
            <a:ext cx="3200400" cy="1524000"/>
          </a:xfrm>
        </p:spPr>
        <p:txBody>
          <a:bodyPr>
            <a:noAutofit/>
          </a:bodyPr>
          <a:lstStyle/>
          <a:p>
            <a:pPr eaLnBrk="1" hangingPunct="1">
              <a:defRPr/>
            </a:pPr>
            <a:r>
              <a:rPr sz="2600" dirty="0">
                <a:latin typeface="+mj-lt"/>
              </a:rPr>
              <a:t>Letters by soldiers — Frank Harding</a:t>
            </a:r>
            <a:endParaRPr sz="2600" dirty="0">
              <a:latin typeface="+mj-lt"/>
            </a:endParaRPr>
          </a:p>
        </p:txBody>
      </p:sp>
      <p:sp>
        <p:nvSpPr>
          <p:cNvPr id="25603" name="Text Placeholder 3"/>
          <p:cNvSpPr>
            <a:spLocks noGrp="1"/>
          </p:cNvSpPr>
          <p:nvPr>
            <p:ph type="body" sz="half" idx="2"/>
          </p:nvPr>
        </p:nvSpPr>
        <p:spPr>
          <a:xfrm>
            <a:off x="5943600" y="2438401"/>
            <a:ext cx="4343400" cy="4124325"/>
          </a:xfrm>
        </p:spPr>
        <p:txBody>
          <a:bodyPr/>
          <a:lstStyle/>
          <a:p>
            <a:pPr marL="285750" indent="-285750" eaLnBrk="1" hangingPunct="1">
              <a:lnSpc>
                <a:spcPct val="100000"/>
              </a:lnSpc>
              <a:buFont typeface="Arial" charset="0"/>
              <a:buChar char="•"/>
            </a:pPr>
            <a:r>
              <a:rPr lang="en-US" altLang="en-US" sz="1900">
                <a:solidFill>
                  <a:schemeClr val="tx1"/>
                </a:solidFill>
              </a:rPr>
              <a:t>Frank Harding , from Hudson, also joined the 4</a:t>
            </a:r>
            <a:r>
              <a:rPr lang="en-US" altLang="en-US" sz="1900" baseline="30000">
                <a:solidFill>
                  <a:schemeClr val="tx1"/>
                </a:solidFill>
              </a:rPr>
              <a:t>th</a:t>
            </a:r>
            <a:r>
              <a:rPr lang="en-US" altLang="en-US" sz="1900">
                <a:solidFill>
                  <a:schemeClr val="tx1"/>
                </a:solidFill>
              </a:rPr>
              <a:t> Wisconsin</a:t>
            </a:r>
          </a:p>
          <a:p>
            <a:pPr marL="285750" indent="-285750" eaLnBrk="1" hangingPunct="1">
              <a:lnSpc>
                <a:spcPct val="100000"/>
              </a:lnSpc>
              <a:buFont typeface="Arial" charset="0"/>
              <a:buChar char="•"/>
            </a:pPr>
            <a:r>
              <a:rPr lang="en-US" altLang="en-US" sz="1900">
                <a:solidFill>
                  <a:schemeClr val="tx1"/>
                </a:solidFill>
              </a:rPr>
              <a:t>Harding’s 1863 discharge paper notes that he was “25 years of age, five feet six inches high, light complexion, gray eyes, black hair, and by occupation, when enrolled, a clerk”</a:t>
            </a:r>
          </a:p>
          <a:p>
            <a:pPr marL="285750" indent="-285750" eaLnBrk="1" hangingPunct="1">
              <a:lnSpc>
                <a:spcPct val="100000"/>
              </a:lnSpc>
              <a:buFont typeface="Arial" charset="0"/>
              <a:buChar char="•"/>
            </a:pPr>
            <a:r>
              <a:rPr lang="en-US" altLang="en-US" sz="1900">
                <a:solidFill>
                  <a:schemeClr val="tx1"/>
                </a:solidFill>
              </a:rPr>
              <a:t>In 1863 promoted to captain of Company C , 99</a:t>
            </a:r>
            <a:r>
              <a:rPr lang="en-US" altLang="en-US" sz="1900" baseline="30000">
                <a:solidFill>
                  <a:schemeClr val="tx1"/>
                </a:solidFill>
              </a:rPr>
              <a:t>th</a:t>
            </a:r>
            <a:r>
              <a:rPr lang="en-US" altLang="en-US" sz="1900">
                <a:solidFill>
                  <a:schemeClr val="tx1"/>
                </a:solidFill>
              </a:rPr>
              <a:t> U.S. Colored Troops – starts a diary</a:t>
            </a:r>
          </a:p>
          <a:p>
            <a:pPr marL="285750" indent="-285750" eaLnBrk="1" hangingPunct="1">
              <a:lnSpc>
                <a:spcPct val="100000"/>
              </a:lnSpc>
              <a:buFont typeface="Arial" charset="0"/>
              <a:buChar char="•"/>
            </a:pPr>
            <a:r>
              <a:rPr lang="en-US" altLang="en-US" sz="1900">
                <a:solidFill>
                  <a:schemeClr val="tx1"/>
                </a:solidFill>
              </a:rPr>
              <a:t>After the War wrote 2 books</a:t>
            </a:r>
          </a:p>
          <a:p>
            <a:pPr marL="285750" indent="-285750" eaLnBrk="1" hangingPunct="1">
              <a:buFont typeface="Arial" charset="0"/>
              <a:buChar char="•"/>
            </a:pPr>
            <a:endParaRPr lang="en-US" altLang="en-US" sz="1800">
              <a:solidFill>
                <a:schemeClr val="tx1"/>
              </a:solidFill>
            </a:endParaRPr>
          </a:p>
        </p:txBody>
      </p:sp>
      <p:pic>
        <p:nvPicPr>
          <p:cNvPr id="8"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81200" y="359229"/>
            <a:ext cx="3810000" cy="606273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25605" name="Picture 2" descr="http://thecivilwarandnorthwestwisconsin.files.wordpress.com/2011/07/harding-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38139"/>
            <a:ext cx="1665288"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06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1556" y="526192"/>
            <a:ext cx="2209800" cy="1524000"/>
          </a:xfrm>
        </p:spPr>
        <p:txBody>
          <a:bodyPr>
            <a:noAutofit/>
          </a:bodyPr>
          <a:lstStyle/>
          <a:p>
            <a:pPr eaLnBrk="1" hangingPunct="1">
              <a:defRPr/>
            </a:pPr>
            <a:r>
              <a:rPr sz="2600" dirty="0">
                <a:latin typeface="+mj-lt"/>
              </a:rPr>
              <a:t>Letters by soldiers – the Levings Brothers</a:t>
            </a:r>
            <a:endParaRPr sz="2600" dirty="0">
              <a:latin typeface="+mj-lt"/>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2359" b="12359"/>
          <a:stretch>
            <a:fillRect/>
          </a:stretch>
        </p:blipFill>
        <p:spPr/>
      </p:pic>
      <p:sp>
        <p:nvSpPr>
          <p:cNvPr id="26628" name="Text Placeholder 3"/>
          <p:cNvSpPr>
            <a:spLocks noGrp="1"/>
          </p:cNvSpPr>
          <p:nvPr>
            <p:ph type="body" sz="half" idx="2"/>
          </p:nvPr>
        </p:nvSpPr>
        <p:spPr>
          <a:xfrm>
            <a:off x="8851556" y="2209800"/>
            <a:ext cx="2057400" cy="3962400"/>
          </a:xfrm>
        </p:spPr>
        <p:txBody>
          <a:bodyPr/>
          <a:lstStyle/>
          <a:p>
            <a:pPr marL="285750" indent="-285750" eaLnBrk="1" hangingPunct="1">
              <a:lnSpc>
                <a:spcPct val="100000"/>
              </a:lnSpc>
              <a:buFont typeface="Arial" charset="0"/>
              <a:buChar char="•"/>
            </a:pPr>
            <a:r>
              <a:rPr lang="en-US" altLang="en-US" sz="2000" dirty="0">
                <a:solidFill>
                  <a:schemeClr val="tx1"/>
                </a:solidFill>
              </a:rPr>
              <a:t>Edwin and his younger brother Homer, from Prescott</a:t>
            </a:r>
          </a:p>
          <a:p>
            <a:pPr marL="285750" indent="-285750" eaLnBrk="1" hangingPunct="1">
              <a:lnSpc>
                <a:spcPct val="100000"/>
              </a:lnSpc>
              <a:buFont typeface="Arial" charset="0"/>
              <a:buChar char="•"/>
            </a:pPr>
            <a:r>
              <a:rPr lang="en-US" altLang="en-US" sz="2000" dirty="0">
                <a:solidFill>
                  <a:schemeClr val="tx1"/>
                </a:solidFill>
              </a:rPr>
              <a:t>Edwin was a prolific  letter writer, and opinionated too!  Homer was a scrounger</a:t>
            </a:r>
          </a:p>
        </p:txBody>
      </p:sp>
      <p:pic>
        <p:nvPicPr>
          <p:cNvPr id="2662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124200"/>
            <a:ext cx="19050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5434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905000" y="304801"/>
            <a:ext cx="3826874" cy="4801705"/>
          </a:xfrm>
        </p:spPr>
      </p:pic>
      <p:sp>
        <p:nvSpPr>
          <p:cNvPr id="7" name="Title 1"/>
          <p:cNvSpPr>
            <a:spLocks noGrp="1"/>
          </p:cNvSpPr>
          <p:nvPr>
            <p:ph type="title"/>
          </p:nvPr>
        </p:nvSpPr>
        <p:spPr>
          <a:xfrm>
            <a:off x="7767484" y="381000"/>
            <a:ext cx="2595716" cy="1066800"/>
          </a:xfrm>
        </p:spPr>
        <p:txBody>
          <a:bodyPr>
            <a:noAutofit/>
          </a:bodyPr>
          <a:lstStyle/>
          <a:p>
            <a:pPr eaLnBrk="1" hangingPunct="1">
              <a:defRPr/>
            </a:pPr>
            <a:r>
              <a:rPr sz="2600" dirty="0">
                <a:latin typeface="+mj-lt"/>
              </a:rPr>
              <a:t>Transcription challenges!</a:t>
            </a:r>
            <a:endParaRPr sz="2600" dirty="0">
              <a:latin typeface="+mj-lt"/>
            </a:endParaRPr>
          </a:p>
        </p:txBody>
      </p:sp>
      <p:sp>
        <p:nvSpPr>
          <p:cNvPr id="27652" name="Text Placeholder 3"/>
          <p:cNvSpPr>
            <a:spLocks noGrp="1"/>
          </p:cNvSpPr>
          <p:nvPr>
            <p:ph type="body" sz="half" idx="2"/>
          </p:nvPr>
        </p:nvSpPr>
        <p:spPr>
          <a:xfrm>
            <a:off x="7772400" y="1752600"/>
            <a:ext cx="2514600" cy="4648200"/>
          </a:xfrm>
        </p:spPr>
        <p:txBody>
          <a:bodyPr/>
          <a:lstStyle/>
          <a:p>
            <a:pPr marL="285750" indent="-285750" eaLnBrk="1" hangingPunct="1">
              <a:lnSpc>
                <a:spcPct val="100000"/>
              </a:lnSpc>
              <a:buFont typeface="Arial" charset="0"/>
              <a:buChar char="•"/>
            </a:pPr>
            <a:r>
              <a:rPr lang="en-US" altLang="en-US" sz="2000" dirty="0">
                <a:solidFill>
                  <a:schemeClr val="tx1"/>
                </a:solidFill>
              </a:rPr>
              <a:t>Cursive!</a:t>
            </a:r>
          </a:p>
          <a:p>
            <a:pPr marL="285750" indent="-285750" eaLnBrk="1" hangingPunct="1">
              <a:lnSpc>
                <a:spcPct val="100000"/>
              </a:lnSpc>
              <a:buFont typeface="Arial" charset="0"/>
              <a:buChar char="•"/>
            </a:pPr>
            <a:r>
              <a:rPr lang="en-US" altLang="en-US" sz="2000" dirty="0">
                <a:solidFill>
                  <a:schemeClr val="tx1"/>
                </a:solidFill>
              </a:rPr>
              <a:t>Bad hand-writing</a:t>
            </a:r>
          </a:p>
          <a:p>
            <a:pPr marL="285750" indent="-285750" eaLnBrk="1" hangingPunct="1">
              <a:lnSpc>
                <a:spcPct val="100000"/>
              </a:lnSpc>
              <a:buFont typeface="Arial" charset="0"/>
              <a:buChar char="•"/>
            </a:pPr>
            <a:r>
              <a:rPr lang="en-US" altLang="en-US" sz="2000" dirty="0">
                <a:solidFill>
                  <a:schemeClr val="tx1"/>
                </a:solidFill>
              </a:rPr>
              <a:t>Ink blotches</a:t>
            </a:r>
          </a:p>
          <a:p>
            <a:pPr marL="285750" indent="-285750" eaLnBrk="1" hangingPunct="1">
              <a:lnSpc>
                <a:spcPct val="100000"/>
              </a:lnSpc>
              <a:buFont typeface="Arial" charset="0"/>
              <a:buChar char="•"/>
            </a:pPr>
            <a:r>
              <a:rPr lang="en-US" altLang="en-US" sz="2000" dirty="0">
                <a:solidFill>
                  <a:schemeClr val="tx1"/>
                </a:solidFill>
              </a:rPr>
              <a:t>Crossed-out words</a:t>
            </a:r>
          </a:p>
          <a:p>
            <a:pPr marL="285750" indent="-285750" eaLnBrk="1" hangingPunct="1">
              <a:lnSpc>
                <a:spcPct val="100000"/>
              </a:lnSpc>
              <a:buFont typeface="Arial" charset="0"/>
              <a:buChar char="•"/>
            </a:pPr>
            <a:r>
              <a:rPr lang="en-US" altLang="en-US" sz="2000" dirty="0">
                <a:solidFill>
                  <a:schemeClr val="tx1"/>
                </a:solidFill>
              </a:rPr>
              <a:t>Old-fashioned spellings</a:t>
            </a:r>
          </a:p>
          <a:p>
            <a:pPr marL="285750" indent="-285750" eaLnBrk="1" hangingPunct="1">
              <a:lnSpc>
                <a:spcPct val="100000"/>
              </a:lnSpc>
              <a:buFont typeface="Arial" charset="0"/>
              <a:buChar char="•"/>
            </a:pPr>
            <a:r>
              <a:rPr lang="en-US" altLang="en-US" sz="2000" dirty="0">
                <a:solidFill>
                  <a:schemeClr val="tx1"/>
                </a:solidFill>
              </a:rPr>
              <a:t>Using every inch of the paper</a:t>
            </a:r>
          </a:p>
          <a:p>
            <a:pPr eaLnBrk="1" hangingPunct="1">
              <a:lnSpc>
                <a:spcPct val="100000"/>
              </a:lnSpc>
            </a:pPr>
            <a:r>
              <a:rPr lang="en-US" altLang="en-US" sz="2000" dirty="0">
                <a:solidFill>
                  <a:schemeClr val="accent2">
                    <a:lumMod val="60000"/>
                    <a:lumOff val="40000"/>
                  </a:schemeClr>
                </a:solidFill>
              </a:rPr>
              <a:t>We’re talking to the Montessori folks</a:t>
            </a:r>
          </a:p>
        </p:txBody>
      </p:sp>
      <p:pic>
        <p:nvPicPr>
          <p:cNvPr id="9"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524828" y="1524000"/>
            <a:ext cx="3113314" cy="502920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7313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533400"/>
            <a:ext cx="8229600" cy="762001"/>
          </a:xfrm>
        </p:spPr>
        <p:txBody>
          <a:bodyPr>
            <a:normAutofit/>
          </a:bodyPr>
          <a:lstStyle/>
          <a:p>
            <a:r>
              <a:rPr lang="en-US" b="1" dirty="0" smtClean="0">
                <a:solidFill>
                  <a:schemeClr val="tx2"/>
                </a:solidFill>
              </a:rPr>
              <a:t>Use Your Tags Strategically</a:t>
            </a:r>
            <a:endParaRPr lang="en-US" b="1" dirty="0">
              <a:solidFill>
                <a:schemeClr val="tx2"/>
              </a:solidFill>
            </a:endParaRPr>
          </a:p>
        </p:txBody>
      </p:sp>
      <p:pic>
        <p:nvPicPr>
          <p:cNvPr id="4"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9239976" y="5143130"/>
            <a:ext cx="973282" cy="129041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1981200" y="1422359"/>
            <a:ext cx="8229600" cy="965282"/>
          </a:xfrm>
        </p:spPr>
        <p:txBody>
          <a:bodyPr/>
          <a:lstStyle/>
          <a:p>
            <a:pPr marL="274320" indent="-274320" eaLnBrk="1" fontAlgn="auto" hangingPunct="1">
              <a:spcAft>
                <a:spcPts val="0"/>
              </a:spcAft>
              <a:buFont typeface="Wingdings 2"/>
              <a:buChar char=""/>
              <a:defRPr/>
            </a:pPr>
            <a:r>
              <a:rPr lang="en-US" dirty="0" smtClean="0"/>
              <a:t>Makes it easy to find all letters by a writer in once place</a:t>
            </a:r>
            <a:endParaRPr lang="en-US" dirty="0"/>
          </a:p>
          <a:p>
            <a:pPr marL="641033" lvl="1" indent="-274320" eaLnBrk="1" fontAlgn="auto" hangingPunct="1">
              <a:spcAft>
                <a:spcPts val="0"/>
              </a:spcAft>
              <a:buFont typeface="Wingdings 2"/>
              <a:buChar char=""/>
              <a:defRPr/>
            </a:pPr>
            <a:r>
              <a:rPr lang="en-US" dirty="0" smtClean="0">
                <a:solidFill>
                  <a:schemeClr val="bg2">
                    <a:lumMod val="20000"/>
                    <a:lumOff val="80000"/>
                  </a:schemeClr>
                </a:solidFill>
              </a:rPr>
              <a:t>Most-used tags show up in the tag cloud</a:t>
            </a:r>
            <a:endParaRPr lang="en-US" dirty="0">
              <a:solidFill>
                <a:schemeClr val="bg2">
                  <a:lumMod val="20000"/>
                  <a:lumOff val="80000"/>
                </a:schemeClr>
              </a:solidFill>
            </a:endParaRPr>
          </a:p>
        </p:txBody>
      </p:sp>
      <p:grpSp>
        <p:nvGrpSpPr>
          <p:cNvPr id="9" name="Group 8"/>
          <p:cNvGrpSpPr/>
          <p:nvPr/>
        </p:nvGrpSpPr>
        <p:grpSpPr>
          <a:xfrm>
            <a:off x="3124200" y="2514600"/>
            <a:ext cx="5029200" cy="3855720"/>
            <a:chOff x="1219200" y="2514600"/>
            <a:chExt cx="5029200" cy="3855720"/>
          </a:xfrm>
        </p:grpSpPr>
        <p:pic>
          <p:nvPicPr>
            <p:cNvPr id="2" name="Picture 1"/>
            <p:cNvPicPr>
              <a:picLocks noChangeAspect="1"/>
            </p:cNvPicPr>
            <p:nvPr/>
          </p:nvPicPr>
          <p:blipFill rotWithShape="1">
            <a:blip r:embed="rId3"/>
            <a:srcRect l="19499" t="15333" r="20500" b="2888"/>
            <a:stretch/>
          </p:blipFill>
          <p:spPr>
            <a:xfrm>
              <a:off x="1219200" y="2514600"/>
              <a:ext cx="5029200" cy="3855720"/>
            </a:xfrm>
            <a:prstGeom prst="rect">
              <a:avLst/>
            </a:prstGeom>
          </p:spPr>
        </p:pic>
        <p:sp>
          <p:nvSpPr>
            <p:cNvPr id="6" name="Oval 5"/>
            <p:cNvSpPr/>
            <p:nvPr/>
          </p:nvSpPr>
          <p:spPr>
            <a:xfrm>
              <a:off x="4419600" y="5661660"/>
              <a:ext cx="1066800" cy="2819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7" name="Oval 6"/>
            <p:cNvSpPr/>
            <p:nvPr/>
          </p:nvSpPr>
          <p:spPr>
            <a:xfrm>
              <a:off x="5279922" y="5388077"/>
              <a:ext cx="936523" cy="25072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Oval 7"/>
            <p:cNvSpPr/>
            <p:nvPr/>
          </p:nvSpPr>
          <p:spPr>
            <a:xfrm>
              <a:off x="4811660" y="5010395"/>
              <a:ext cx="936523" cy="25072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Tree>
    <p:extLst>
      <p:ext uri="{BB962C8B-B14F-4D97-AF65-F5344CB8AC3E}">
        <p14:creationId xmlns:p14="http://schemas.microsoft.com/office/powerpoint/2010/main" val="36048201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7086600" y="685800"/>
            <a:ext cx="1981200" cy="2057400"/>
          </a:xfrm>
          <a:prstGeom prst="rect">
            <a:avLst/>
          </a:prstGeom>
          <a:ln w="6350" cap="rnd">
            <a:noFill/>
          </a:ln>
        </p:spPr>
        <p:txBody>
          <a:bodyPr tIns="91440" anchor="b"/>
          <a:lstStyle>
            <a:lvl1pPr algn="l" rtl="0" fontAlgn="base">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fontAlgn="auto">
              <a:spcAft>
                <a:spcPts val="0"/>
              </a:spcAft>
              <a:defRPr/>
            </a:pPr>
            <a:r>
              <a:rPr sz="2600" dirty="0">
                <a:solidFill>
                  <a:srgbClr val="FEFAC9"/>
                </a:solidFill>
              </a:rPr>
              <a:t>Local newspapers published letters by soldiers</a:t>
            </a:r>
          </a:p>
        </p:txBody>
      </p:sp>
      <p:sp>
        <p:nvSpPr>
          <p:cNvPr id="23555" name="Text Placeholder 3"/>
          <p:cNvSpPr>
            <a:spLocks noGrp="1"/>
          </p:cNvSpPr>
          <p:nvPr>
            <p:ph type="body" sz="half" idx="2"/>
          </p:nvPr>
        </p:nvSpPr>
        <p:spPr>
          <a:xfrm>
            <a:off x="7086600" y="2777614"/>
            <a:ext cx="2362200" cy="3571337"/>
          </a:xfrm>
        </p:spPr>
        <p:txBody>
          <a:bodyPr/>
          <a:lstStyle/>
          <a:p>
            <a:pPr marL="285750" indent="-285750" eaLnBrk="1" hangingPunct="1">
              <a:lnSpc>
                <a:spcPct val="100000"/>
              </a:lnSpc>
              <a:buFont typeface="Arial" charset="0"/>
              <a:buChar char="•"/>
            </a:pPr>
            <a:r>
              <a:rPr lang="en-US" altLang="en-US" sz="2000" dirty="0">
                <a:solidFill>
                  <a:schemeClr val="tx1"/>
                </a:solidFill>
              </a:rPr>
              <a:t>Some wrote as “correspondents” for the local paper</a:t>
            </a:r>
          </a:p>
          <a:p>
            <a:pPr marL="285750" indent="-285750" eaLnBrk="1" hangingPunct="1">
              <a:lnSpc>
                <a:spcPct val="100000"/>
              </a:lnSpc>
              <a:buFont typeface="Arial" charset="0"/>
              <a:buChar char="•"/>
            </a:pPr>
            <a:r>
              <a:rPr lang="en-US" altLang="en-US" sz="2000" dirty="0">
                <a:solidFill>
                  <a:schemeClr val="tx1"/>
                </a:solidFill>
              </a:rPr>
              <a:t>Some letters were shared by their families and friends</a:t>
            </a:r>
          </a:p>
          <a:p>
            <a:pPr marL="285750" indent="-285750" eaLnBrk="1" hangingPunct="1">
              <a:lnSpc>
                <a:spcPct val="100000"/>
              </a:lnSpc>
              <a:buFont typeface="Arial" charset="0"/>
              <a:buChar char="•"/>
            </a:pPr>
            <a:r>
              <a:rPr lang="en-US" altLang="en-US" sz="2000" dirty="0">
                <a:solidFill>
                  <a:schemeClr val="accent2">
                    <a:lumMod val="60000"/>
                    <a:lumOff val="40000"/>
                  </a:schemeClr>
                </a:solidFill>
              </a:rPr>
              <a:t>Don’t forget to tag them as well</a:t>
            </a:r>
          </a:p>
        </p:txBody>
      </p:sp>
      <p:pic>
        <p:nvPicPr>
          <p:cNvPr id="7" name="Picture Placeholder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2514600" y="375907"/>
            <a:ext cx="4261568" cy="609103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755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133600" y="76200"/>
            <a:ext cx="8147050" cy="730250"/>
          </a:xfrm>
        </p:spPr>
        <p:txBody>
          <a:bodyPr/>
          <a:lstStyle/>
          <a:p>
            <a:pPr eaLnBrk="1" fontAlgn="auto" hangingPunct="1">
              <a:spcAft>
                <a:spcPts val="0"/>
              </a:spcAft>
              <a:defRPr/>
            </a:pPr>
            <a:r>
              <a:rPr sz="2600" dirty="0"/>
              <a:t>Local newspapers provide local war–related news</a:t>
            </a:r>
          </a:p>
        </p:txBody>
      </p:sp>
      <p:pic>
        <p:nvPicPr>
          <p:cNvPr id="7"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819401" y="954125"/>
            <a:ext cx="6579659" cy="5435789"/>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2043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133600" y="152400"/>
            <a:ext cx="8147050" cy="730250"/>
          </a:xfrm>
        </p:spPr>
        <p:txBody>
          <a:bodyPr/>
          <a:lstStyle/>
          <a:p>
            <a:pPr eaLnBrk="1" fontAlgn="auto" hangingPunct="1">
              <a:spcAft>
                <a:spcPts val="0"/>
              </a:spcAft>
              <a:defRPr/>
            </a:pPr>
            <a:r>
              <a:rPr sz="2600" dirty="0"/>
              <a:t>Local newspapers provided local war–related news</a:t>
            </a:r>
          </a:p>
        </p:txBody>
      </p:sp>
      <p:pic>
        <p:nvPicPr>
          <p:cNvPr id="8"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209800" y="1229859"/>
            <a:ext cx="4802274" cy="4887912"/>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7"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192488" y="1676400"/>
            <a:ext cx="4713512" cy="4755579"/>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30586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057400" y="152400"/>
            <a:ext cx="8147050" cy="730250"/>
          </a:xfrm>
        </p:spPr>
        <p:txBody>
          <a:bodyPr/>
          <a:lstStyle/>
          <a:p>
            <a:pPr eaLnBrk="1" fontAlgn="auto" hangingPunct="1">
              <a:spcAft>
                <a:spcPts val="0"/>
              </a:spcAft>
              <a:defRPr/>
            </a:pPr>
            <a:r>
              <a:rPr sz="2600" dirty="0"/>
              <a:t>Local newspapers provided local recruiting news</a:t>
            </a:r>
          </a:p>
        </p:txBody>
      </p:sp>
      <p:pic>
        <p:nvPicPr>
          <p:cNvPr id="7"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57400" y="1094397"/>
            <a:ext cx="4275892"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31229" y="2590800"/>
            <a:ext cx="5294489" cy="381000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443663" y="1219201"/>
            <a:ext cx="3886200" cy="1323975"/>
          </a:xfrm>
          <a:prstGeom prst="rect">
            <a:avLst/>
          </a:prstGeom>
          <a:noFill/>
        </p:spPr>
        <p:txBody>
          <a:bodyPr>
            <a:spAutoFit/>
          </a:bodyPr>
          <a:lstStyle/>
          <a:p>
            <a:pPr marL="285750" indent="-285750" fontAlgn="base">
              <a:spcBef>
                <a:spcPct val="0"/>
              </a:spcBef>
              <a:spcAft>
                <a:spcPct val="0"/>
              </a:spcAft>
              <a:buFont typeface="Arial" pitchFamily="34" charset="0"/>
              <a:buChar char="•"/>
              <a:defRPr/>
            </a:pPr>
            <a:r>
              <a:rPr lang="en-US" sz="2000" dirty="0">
                <a:solidFill>
                  <a:prstClr val="white"/>
                </a:solidFill>
              </a:rPr>
              <a:t>The Hudson North Star</a:t>
            </a:r>
          </a:p>
          <a:p>
            <a:pPr marL="285750" indent="-285750" fontAlgn="base">
              <a:spcBef>
                <a:spcPct val="0"/>
              </a:spcBef>
              <a:spcAft>
                <a:spcPct val="0"/>
              </a:spcAft>
              <a:buFont typeface="Arial" pitchFamily="34" charset="0"/>
              <a:buChar char="•"/>
              <a:defRPr/>
            </a:pPr>
            <a:r>
              <a:rPr lang="en-US" sz="2000" dirty="0">
                <a:solidFill>
                  <a:prstClr val="white"/>
                </a:solidFill>
              </a:rPr>
              <a:t>The Polk County Press</a:t>
            </a:r>
          </a:p>
          <a:p>
            <a:pPr marL="285750" indent="-285750" fontAlgn="base">
              <a:spcBef>
                <a:spcPct val="0"/>
              </a:spcBef>
              <a:spcAft>
                <a:spcPct val="0"/>
              </a:spcAft>
              <a:buFont typeface="Arial" pitchFamily="34" charset="0"/>
              <a:buChar char="•"/>
              <a:defRPr/>
            </a:pPr>
            <a:r>
              <a:rPr lang="en-US" sz="2000" dirty="0">
                <a:solidFill>
                  <a:prstClr val="white"/>
                </a:solidFill>
              </a:rPr>
              <a:t>The Prescott Journal</a:t>
            </a:r>
          </a:p>
          <a:p>
            <a:pPr marL="285750" indent="-285750" fontAlgn="base">
              <a:spcBef>
                <a:spcPct val="0"/>
              </a:spcBef>
              <a:spcAft>
                <a:spcPct val="0"/>
              </a:spcAft>
              <a:buFont typeface="Arial" pitchFamily="34" charset="0"/>
              <a:buChar char="•"/>
              <a:defRPr/>
            </a:pPr>
            <a:r>
              <a:rPr lang="en-US" sz="2000" dirty="0">
                <a:solidFill>
                  <a:prstClr val="white"/>
                </a:solidFill>
              </a:rPr>
              <a:t>The Prescott Transcript</a:t>
            </a:r>
          </a:p>
        </p:txBody>
      </p:sp>
    </p:spTree>
    <p:extLst>
      <p:ext uri="{BB962C8B-B14F-4D97-AF65-F5344CB8AC3E}">
        <p14:creationId xmlns:p14="http://schemas.microsoft.com/office/powerpoint/2010/main" val="405815604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041525" y="184150"/>
            <a:ext cx="8147050" cy="730250"/>
          </a:xfrm>
        </p:spPr>
        <p:txBody>
          <a:bodyPr/>
          <a:lstStyle/>
          <a:p>
            <a:pPr eaLnBrk="1" fontAlgn="auto" hangingPunct="1">
              <a:spcAft>
                <a:spcPts val="0"/>
              </a:spcAft>
              <a:defRPr/>
            </a:pPr>
            <a:r>
              <a:rPr sz="2600" dirty="0"/>
              <a:t>Local newspapers provided local recruiting news</a:t>
            </a:r>
          </a:p>
        </p:txBody>
      </p:sp>
      <p:sp>
        <p:nvSpPr>
          <p:cNvPr id="2" name="TextBox 1"/>
          <p:cNvSpPr txBox="1"/>
          <p:nvPr/>
        </p:nvSpPr>
        <p:spPr>
          <a:xfrm>
            <a:off x="5867400" y="914400"/>
            <a:ext cx="4800600" cy="369888"/>
          </a:xfrm>
          <a:prstGeom prst="rect">
            <a:avLst/>
          </a:prstGeom>
          <a:noFill/>
        </p:spPr>
        <p:txBody>
          <a:bodyPr>
            <a:spAutoFit/>
          </a:bodyPr>
          <a:lstStyle/>
          <a:p>
            <a:pPr fontAlgn="base">
              <a:spcBef>
                <a:spcPct val="0"/>
              </a:spcBef>
              <a:spcAft>
                <a:spcPct val="0"/>
              </a:spcAft>
              <a:defRPr/>
            </a:pPr>
            <a:r>
              <a:rPr lang="en-US" dirty="0">
                <a:solidFill>
                  <a:prstClr val="white"/>
                </a:solidFill>
              </a:rPr>
              <a:t>Info on soldiers and those who “staid” behind</a:t>
            </a:r>
          </a:p>
        </p:txBody>
      </p:sp>
      <p:sp>
        <p:nvSpPr>
          <p:cNvPr id="9" name="TextBox 8"/>
          <p:cNvSpPr txBox="1"/>
          <p:nvPr/>
        </p:nvSpPr>
        <p:spPr>
          <a:xfrm>
            <a:off x="2286000" y="6172200"/>
            <a:ext cx="3727450" cy="368300"/>
          </a:xfrm>
          <a:prstGeom prst="rect">
            <a:avLst/>
          </a:prstGeom>
          <a:noFill/>
        </p:spPr>
        <p:txBody>
          <a:bodyPr>
            <a:spAutoFit/>
          </a:bodyPr>
          <a:lstStyle/>
          <a:p>
            <a:pPr fontAlgn="base">
              <a:spcBef>
                <a:spcPct val="0"/>
              </a:spcBef>
              <a:spcAft>
                <a:spcPct val="0"/>
              </a:spcAft>
              <a:defRPr/>
            </a:pPr>
            <a:r>
              <a:rPr lang="en-US" dirty="0">
                <a:solidFill>
                  <a:prstClr val="white"/>
                </a:solidFill>
              </a:rPr>
              <a:t>Frequent footnotes on local “boys”</a:t>
            </a:r>
          </a:p>
        </p:txBody>
      </p:sp>
      <p:pic>
        <p:nvPicPr>
          <p:cNvPr id="10"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08704" y="1094397"/>
            <a:ext cx="3880998"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12"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248400" y="1366044"/>
            <a:ext cx="3880998"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flipH="1">
            <a:off x="9372600" y="1284288"/>
            <a:ext cx="457200" cy="4683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867400" y="5791200"/>
            <a:ext cx="495300" cy="5651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619750" y="1284288"/>
            <a:ext cx="990600" cy="228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8582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248978" y="914400"/>
            <a:ext cx="5714722"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7964488" y="990600"/>
            <a:ext cx="2335212" cy="1752600"/>
          </a:xfrm>
          <a:prstGeom prst="rect">
            <a:avLst/>
          </a:prstGeom>
          <a:ln w="6350" cap="rnd">
            <a:noFill/>
          </a:ln>
        </p:spPr>
        <p:txBody>
          <a:bodyPr tIns="91440" anchor="b"/>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2600" dirty="0">
                <a:solidFill>
                  <a:srgbClr val="FEFAC9"/>
                </a:solidFill>
              </a:rPr>
              <a:t>Local newspapers also provided national news</a:t>
            </a:r>
          </a:p>
        </p:txBody>
      </p:sp>
      <p:pic>
        <p:nvPicPr>
          <p:cNvPr id="8" name="Picture Placeholder 4"/>
          <p:cNvPicPr>
            <a:picLocks noChangeAspect="1"/>
          </p:cNvPicPr>
          <p:nvPr/>
        </p:nvPicPr>
        <p:blipFill rotWithShape="1">
          <a:blip r:embed="rId3">
            <a:extLst>
              <a:ext uri="{28A0092B-C50C-407E-A947-70E740481C1C}">
                <a14:useLocalDpi xmlns:a14="http://schemas.microsoft.com/office/drawing/2010/main" val="0"/>
              </a:ext>
            </a:extLst>
          </a:blip>
          <a:srcRect t="34185"/>
          <a:stretch/>
        </p:blipFill>
        <p:spPr bwMode="auto">
          <a:xfrm>
            <a:off x="5925210" y="5029201"/>
            <a:ext cx="4374490" cy="1110745"/>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4791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261100" y="423864"/>
            <a:ext cx="4038600" cy="879475"/>
          </a:xfrm>
        </p:spPr>
        <p:txBody>
          <a:bodyPr>
            <a:noAutofit/>
          </a:bodyPr>
          <a:lstStyle/>
          <a:p>
            <a:pPr eaLnBrk="1" fontAlgn="auto" hangingPunct="1">
              <a:spcAft>
                <a:spcPts val="0"/>
              </a:spcAft>
              <a:defRPr/>
            </a:pPr>
            <a:r>
              <a:rPr sz="2600" dirty="0">
                <a:latin typeface="+mj-lt"/>
              </a:rPr>
              <a:t>Local newspapers also provided national news</a:t>
            </a:r>
          </a:p>
        </p:txBody>
      </p:sp>
      <p:grpSp>
        <p:nvGrpSpPr>
          <p:cNvPr id="18435" name="Group 1"/>
          <p:cNvGrpSpPr>
            <a:grpSpLocks/>
          </p:cNvGrpSpPr>
          <p:nvPr/>
        </p:nvGrpSpPr>
        <p:grpSpPr bwMode="auto">
          <a:xfrm>
            <a:off x="2133600" y="423864"/>
            <a:ext cx="3873500" cy="6072187"/>
            <a:chOff x="5270500" y="785813"/>
            <a:chExt cx="3873500" cy="6072187"/>
          </a:xfrm>
        </p:grpSpPr>
        <p:pic>
          <p:nvPicPr>
            <p:cNvPr id="18439" name="Picture 5"/>
            <p:cNvPicPr>
              <a:picLocks noChangeAspect="1" noChangeArrowheads="1"/>
            </p:cNvPicPr>
            <p:nvPr/>
          </p:nvPicPr>
          <p:blipFill>
            <a:blip r:embed="rId2">
              <a:extLst>
                <a:ext uri="{28A0092B-C50C-407E-A947-70E740481C1C}">
                  <a14:useLocalDpi xmlns:a14="http://schemas.microsoft.com/office/drawing/2010/main" val="0"/>
                </a:ext>
              </a:extLst>
            </a:blip>
            <a:srcRect l="17212" t="35483" r="39999"/>
            <a:stretch>
              <a:fillRect/>
            </a:stretch>
          </p:blipFill>
          <p:spPr bwMode="auto">
            <a:xfrm>
              <a:off x="5270500" y="785813"/>
              <a:ext cx="3873500" cy="3286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8440" name="Picture 6"/>
            <p:cNvPicPr>
              <a:picLocks noChangeAspect="1" noChangeArrowheads="1"/>
            </p:cNvPicPr>
            <p:nvPr/>
          </p:nvPicPr>
          <p:blipFill>
            <a:blip r:embed="rId3">
              <a:extLst>
                <a:ext uri="{28A0092B-C50C-407E-A947-70E740481C1C}">
                  <a14:useLocalDpi xmlns:a14="http://schemas.microsoft.com/office/drawing/2010/main" val="0"/>
                </a:ext>
              </a:extLst>
            </a:blip>
            <a:srcRect l="17212" t="143" r="40161"/>
            <a:stretch>
              <a:fillRect/>
            </a:stretch>
          </p:blipFill>
          <p:spPr bwMode="auto">
            <a:xfrm>
              <a:off x="5273675" y="1773238"/>
              <a:ext cx="3857625" cy="5084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sp>
        <p:nvSpPr>
          <p:cNvPr id="18436" name="TextBox 8"/>
          <p:cNvSpPr txBox="1">
            <a:spLocks noChangeArrowheads="1"/>
          </p:cNvSpPr>
          <p:nvPr/>
        </p:nvSpPr>
        <p:spPr bwMode="auto">
          <a:xfrm>
            <a:off x="6822497" y="5958909"/>
            <a:ext cx="2589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dirty="0">
                <a:solidFill>
                  <a:prstClr val="white"/>
                </a:solidFill>
              </a:rPr>
              <a:t>Think multi-disciplinary</a:t>
            </a:r>
          </a:p>
        </p:txBody>
      </p:sp>
      <p:pic>
        <p:nvPicPr>
          <p:cNvPr id="8" name="Picture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172200" y="1600200"/>
            <a:ext cx="3889809" cy="412908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62848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057401" y="381000"/>
            <a:ext cx="8240713" cy="533400"/>
          </a:xfrm>
        </p:spPr>
        <p:txBody>
          <a:bodyPr/>
          <a:lstStyle/>
          <a:p>
            <a:pPr eaLnBrk="1" fontAlgn="auto" hangingPunct="1">
              <a:spcAft>
                <a:spcPts val="0"/>
              </a:spcAft>
              <a:defRPr/>
            </a:pPr>
            <a:r>
              <a:rPr sz="2600" dirty="0">
                <a:latin typeface="+mj-lt"/>
              </a:rPr>
              <a:t>Local newspapers provided national news</a:t>
            </a: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43064"/>
            <a:ext cx="3900488" cy="472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l="17044" t="2431" r="40193"/>
          <a:stretch>
            <a:fillRect/>
          </a:stretch>
        </p:blipFill>
        <p:spPr bwMode="auto">
          <a:xfrm>
            <a:off x="2133601" y="1643064"/>
            <a:ext cx="3681413" cy="472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9461" name="Text Placeholder 3"/>
          <p:cNvSpPr>
            <a:spLocks noGrp="1"/>
          </p:cNvSpPr>
          <p:nvPr>
            <p:ph type="body" sz="half" idx="2"/>
          </p:nvPr>
        </p:nvSpPr>
        <p:spPr>
          <a:xfrm>
            <a:off x="2079625" y="914400"/>
            <a:ext cx="7939088" cy="566738"/>
          </a:xfrm>
        </p:spPr>
        <p:txBody>
          <a:bodyPr/>
          <a:lstStyle/>
          <a:p>
            <a:r>
              <a:rPr lang="en-US" altLang="en-US" sz="2000">
                <a:solidFill>
                  <a:schemeClr val="tx1"/>
                </a:solidFill>
              </a:rPr>
              <a:t>Including how Wisconsin’s “boys” were involved in the fighting </a:t>
            </a:r>
          </a:p>
        </p:txBody>
      </p:sp>
    </p:spTree>
    <p:extLst>
      <p:ext uri="{BB962C8B-B14F-4D97-AF65-F5344CB8AC3E}">
        <p14:creationId xmlns:p14="http://schemas.microsoft.com/office/powerpoint/2010/main" val="24274256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057401" y="381000"/>
            <a:ext cx="8240713" cy="533400"/>
          </a:xfrm>
        </p:spPr>
        <p:txBody>
          <a:bodyPr/>
          <a:lstStyle/>
          <a:p>
            <a:pPr eaLnBrk="1" fontAlgn="auto" hangingPunct="1">
              <a:spcAft>
                <a:spcPts val="0"/>
              </a:spcAft>
              <a:defRPr/>
            </a:pPr>
            <a:r>
              <a:rPr sz="2600" dirty="0">
                <a:latin typeface="+mj-lt"/>
              </a:rPr>
              <a:t>Local newspapers provided regional news</a:t>
            </a:r>
          </a:p>
        </p:txBody>
      </p:sp>
      <p:sp>
        <p:nvSpPr>
          <p:cNvPr id="20483" name="Text Placeholder 3"/>
          <p:cNvSpPr>
            <a:spLocks noGrp="1"/>
          </p:cNvSpPr>
          <p:nvPr>
            <p:ph type="body" sz="half" idx="2"/>
          </p:nvPr>
        </p:nvSpPr>
        <p:spPr>
          <a:xfrm>
            <a:off x="2133600" y="914400"/>
            <a:ext cx="7924800" cy="533400"/>
          </a:xfrm>
        </p:spPr>
        <p:txBody>
          <a:bodyPr/>
          <a:lstStyle/>
          <a:p>
            <a:r>
              <a:rPr lang="en-US" altLang="en-US" sz="2000" dirty="0">
                <a:solidFill>
                  <a:schemeClr val="tx1"/>
                </a:solidFill>
              </a:rPr>
              <a:t>“Indian troubles” on the frontier</a:t>
            </a:r>
          </a:p>
        </p:txBody>
      </p:sp>
      <p:pic>
        <p:nvPicPr>
          <p:cNvPr id="2" name="Picture 1"/>
          <p:cNvPicPr>
            <a:picLocks noChangeAspect="1"/>
          </p:cNvPicPr>
          <p:nvPr/>
        </p:nvPicPr>
        <p:blipFill rotWithShape="1">
          <a:blip r:embed="rId2"/>
          <a:srcRect l="27000" t="7334" r="27999"/>
          <a:stretch/>
        </p:blipFill>
        <p:spPr>
          <a:xfrm>
            <a:off x="2133600" y="1413387"/>
            <a:ext cx="4267200" cy="4942840"/>
          </a:xfrm>
          <a:prstGeom prst="rect">
            <a:avLst/>
          </a:prstGeom>
        </p:spPr>
      </p:pic>
      <p:pic>
        <p:nvPicPr>
          <p:cNvPr id="7"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876800" y="1932039"/>
            <a:ext cx="3352800" cy="4751232"/>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4"/>
          <a:srcRect l="20000" t="11779" r="41000" b="-1"/>
          <a:stretch/>
        </p:blipFill>
        <p:spPr>
          <a:xfrm>
            <a:off x="7429001" y="2482275"/>
            <a:ext cx="2869112" cy="3650761"/>
          </a:xfrm>
          <a:prstGeom prst="rect">
            <a:avLst/>
          </a:prstGeom>
        </p:spPr>
      </p:pic>
    </p:spTree>
    <p:extLst>
      <p:ext uri="{BB962C8B-B14F-4D97-AF65-F5344CB8AC3E}">
        <p14:creationId xmlns:p14="http://schemas.microsoft.com/office/powerpoint/2010/main" val="16297469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Placeholder 2"/>
          <p:cNvSpPr>
            <a:spLocks noGrp="1"/>
          </p:cNvSpPr>
          <p:nvPr>
            <p:ph type="body" idx="2"/>
          </p:nvPr>
        </p:nvSpPr>
        <p:spPr>
          <a:xfrm>
            <a:off x="8153401" y="3581400"/>
            <a:ext cx="1984375" cy="2590800"/>
          </a:xfrm>
        </p:spPr>
        <p:txBody>
          <a:bodyPr/>
          <a:lstStyle/>
          <a:p>
            <a:pPr eaLnBrk="1" hangingPunct="1">
              <a:lnSpc>
                <a:spcPct val="100000"/>
              </a:lnSpc>
              <a:spcAft>
                <a:spcPts val="1800"/>
              </a:spcAft>
            </a:pPr>
            <a:r>
              <a:rPr lang="en-US" altLang="en-US" sz="2000">
                <a:solidFill>
                  <a:schemeClr val="tx1"/>
                </a:solidFill>
                <a:cs typeface="Arial" charset="0"/>
              </a:rPr>
              <a:t>Do </a:t>
            </a:r>
            <a:r>
              <a:rPr lang="en-US" altLang="en-US" sz="2000" i="1">
                <a:solidFill>
                  <a:schemeClr val="tx1"/>
                </a:solidFill>
                <a:cs typeface="Arial" charset="0"/>
              </a:rPr>
              <a:t>you</a:t>
            </a:r>
            <a:r>
              <a:rPr lang="en-US" altLang="en-US" sz="2000">
                <a:solidFill>
                  <a:schemeClr val="tx1"/>
                </a:solidFill>
                <a:cs typeface="Arial" charset="0"/>
              </a:rPr>
              <a:t> know who T.S.C. Lowe was?</a:t>
            </a:r>
          </a:p>
          <a:p>
            <a:pPr eaLnBrk="1" hangingPunct="1">
              <a:lnSpc>
                <a:spcPct val="100000"/>
              </a:lnSpc>
            </a:pPr>
            <a:r>
              <a:rPr lang="en-US" altLang="en-US" sz="2000">
                <a:solidFill>
                  <a:schemeClr val="tx1"/>
                </a:solidFill>
                <a:cs typeface="Arial" charset="0"/>
              </a:rPr>
              <a:t>Frequently list resources in the UWRF Library and/or Archives</a:t>
            </a:r>
          </a:p>
        </p:txBody>
      </p:sp>
      <p:sp>
        <p:nvSpPr>
          <p:cNvPr id="4" name="Title 3"/>
          <p:cNvSpPr>
            <a:spLocks noGrp="1"/>
          </p:cNvSpPr>
          <p:nvPr>
            <p:ph type="title"/>
          </p:nvPr>
        </p:nvSpPr>
        <p:spPr>
          <a:xfrm>
            <a:off x="8001000" y="457200"/>
            <a:ext cx="1981200" cy="2895600"/>
          </a:xfrm>
        </p:spPr>
        <p:txBody>
          <a:bodyPr>
            <a:noAutofit/>
          </a:bodyPr>
          <a:lstStyle/>
          <a:p>
            <a:pPr eaLnBrk="1" fontAlgn="auto" hangingPunct="1">
              <a:spcAft>
                <a:spcPts val="0"/>
              </a:spcAft>
              <a:defRPr/>
            </a:pPr>
            <a:r>
              <a:rPr sz="2600" dirty="0">
                <a:latin typeface="+mj-lt"/>
              </a:rPr>
              <a:t>Often, the news of yesteryear requires footnotes for today’s audience!</a:t>
            </a:r>
            <a:endParaRPr sz="2600" dirty="0">
              <a:latin typeface="+mj-lt"/>
            </a:endParaRPr>
          </a:p>
        </p:txBody>
      </p:sp>
      <p:grpSp>
        <p:nvGrpSpPr>
          <p:cNvPr id="21508" name="Group 2"/>
          <p:cNvGrpSpPr>
            <a:grpSpLocks/>
          </p:cNvGrpSpPr>
          <p:nvPr/>
        </p:nvGrpSpPr>
        <p:grpSpPr bwMode="auto">
          <a:xfrm>
            <a:off x="2286001" y="457200"/>
            <a:ext cx="5421313" cy="5943600"/>
            <a:chOff x="18276094" y="19188112"/>
            <a:chExt cx="6069806" cy="6615112"/>
          </a:xfrm>
        </p:grpSpPr>
        <p:pic>
          <p:nvPicPr>
            <p:cNvPr id="21511" name="Picture 3"/>
            <p:cNvPicPr>
              <a:picLocks noChangeAspect="1" noChangeArrowheads="1"/>
            </p:cNvPicPr>
            <p:nvPr/>
          </p:nvPicPr>
          <p:blipFill>
            <a:blip r:embed="rId2">
              <a:extLst>
                <a:ext uri="{28A0092B-C50C-407E-A947-70E740481C1C}">
                  <a14:useLocalDpi xmlns:a14="http://schemas.microsoft.com/office/drawing/2010/main" val="0"/>
                </a:ext>
              </a:extLst>
            </a:blip>
            <a:srcRect l="2783" t="38477" r="35156" b="1367"/>
            <a:stretch>
              <a:fillRect/>
            </a:stretch>
          </p:blipFill>
          <p:spPr bwMode="auto">
            <a:xfrm>
              <a:off x="18276095" y="19188112"/>
              <a:ext cx="6053137" cy="4295776"/>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512" name="Picture 4"/>
            <p:cNvPicPr>
              <a:picLocks noChangeAspect="1" noChangeArrowheads="1"/>
            </p:cNvPicPr>
            <p:nvPr/>
          </p:nvPicPr>
          <p:blipFill>
            <a:blip r:embed="rId3">
              <a:extLst>
                <a:ext uri="{28A0092B-C50C-407E-A947-70E740481C1C}">
                  <a14:useLocalDpi xmlns:a14="http://schemas.microsoft.com/office/drawing/2010/main" val="0"/>
                </a:ext>
              </a:extLst>
            </a:blip>
            <a:srcRect l="2637" t="65039" r="35303" b="4688"/>
            <a:stretch>
              <a:fillRect/>
            </a:stretch>
          </p:blipFill>
          <p:spPr bwMode="auto">
            <a:xfrm>
              <a:off x="18276094" y="23588662"/>
              <a:ext cx="6053138" cy="2214562"/>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1513" name="Text Box 5"/>
            <p:cNvSpPr txBox="1">
              <a:spLocks noChangeArrowheads="1"/>
            </p:cNvSpPr>
            <p:nvPr/>
          </p:nvSpPr>
          <p:spPr bwMode="auto">
            <a:xfrm>
              <a:off x="18278475" y="23274814"/>
              <a:ext cx="6067425" cy="457199"/>
            </a:xfrm>
            <a:prstGeom prst="rect">
              <a:avLst/>
            </a:prstGeom>
            <a:noFill/>
            <a:ln w="457200" algn="in">
              <a:solidFill>
                <a:srgbClr val="FFFF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prstClr val="white"/>
                </a:solidFill>
              </a:endParaRPr>
            </a:p>
          </p:txBody>
        </p:sp>
      </p:grpSp>
      <p:cxnSp>
        <p:nvCxnSpPr>
          <p:cNvPr id="9" name="Straight Arrow Connector 8"/>
          <p:cNvCxnSpPr/>
          <p:nvPr/>
        </p:nvCxnSpPr>
        <p:spPr>
          <a:xfrm flipH="1">
            <a:off x="7353300" y="5562600"/>
            <a:ext cx="800100" cy="4397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7353300" y="4129088"/>
            <a:ext cx="800100" cy="41116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565987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Placeholder 2"/>
          <p:cNvSpPr>
            <a:spLocks noGrp="1"/>
          </p:cNvSpPr>
          <p:nvPr>
            <p:ph type="body" idx="2"/>
          </p:nvPr>
        </p:nvSpPr>
        <p:spPr>
          <a:xfrm>
            <a:off x="1981200" y="4876800"/>
            <a:ext cx="3124200" cy="1614488"/>
          </a:xfrm>
        </p:spPr>
        <p:txBody>
          <a:bodyPr/>
          <a:lstStyle/>
          <a:p>
            <a:pPr marL="285750" indent="-285750" eaLnBrk="1" hangingPunct="1">
              <a:lnSpc>
                <a:spcPct val="100000"/>
              </a:lnSpc>
              <a:buFont typeface="Arial" charset="0"/>
              <a:buChar char="•"/>
            </a:pPr>
            <a:r>
              <a:rPr lang="en-US" altLang="en-US" sz="2000">
                <a:solidFill>
                  <a:schemeClr val="tx1"/>
                </a:solidFill>
              </a:rPr>
              <a:t>Constitution, by-laws, minutes, election of officers of the River Falls Rifles (militia company)</a:t>
            </a:r>
          </a:p>
        </p:txBody>
      </p:sp>
      <p:sp>
        <p:nvSpPr>
          <p:cNvPr id="19458" name="Title 1"/>
          <p:cNvSpPr>
            <a:spLocks noGrp="1"/>
          </p:cNvSpPr>
          <p:nvPr>
            <p:ph type="title"/>
          </p:nvPr>
        </p:nvSpPr>
        <p:spPr>
          <a:xfrm>
            <a:off x="5410200" y="381000"/>
            <a:ext cx="5029200" cy="914400"/>
          </a:xfrm>
        </p:spPr>
        <p:txBody>
          <a:bodyPr>
            <a:noAutofit/>
          </a:bodyPr>
          <a:lstStyle/>
          <a:p>
            <a:pPr eaLnBrk="1" fontAlgn="auto" hangingPunct="1">
              <a:spcAft>
                <a:spcPts val="0"/>
              </a:spcAft>
              <a:defRPr/>
            </a:pPr>
            <a:r>
              <a:rPr sz="2600" dirty="0"/>
              <a:t>Other types of material you will see on the blog</a:t>
            </a:r>
          </a:p>
        </p:txBody>
      </p:sp>
      <p:pic>
        <p:nvPicPr>
          <p:cNvPr id="33796" name="Picture 2"/>
          <p:cNvPicPr>
            <a:picLocks noChangeAspect="1" noChangeArrowheads="1"/>
          </p:cNvPicPr>
          <p:nvPr/>
        </p:nvPicPr>
        <p:blipFill>
          <a:blip r:embed="rId2">
            <a:extLst>
              <a:ext uri="{28A0092B-C50C-407E-A947-70E740481C1C}">
                <a14:useLocalDpi xmlns:a14="http://schemas.microsoft.com/office/drawing/2010/main" val="0"/>
              </a:ext>
            </a:extLst>
          </a:blip>
          <a:srcRect l="19630" t="9608" r="41113" b="1263"/>
          <a:stretch>
            <a:fillRect/>
          </a:stretch>
        </p:blipFill>
        <p:spPr bwMode="auto">
          <a:xfrm>
            <a:off x="1981200" y="457200"/>
            <a:ext cx="3341688" cy="4267200"/>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035096" y="1823727"/>
            <a:ext cx="3049310" cy="458214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flipH="1">
            <a:off x="4457701" y="3886200"/>
            <a:ext cx="5556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200400" y="4114800"/>
            <a:ext cx="45243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33800" name="Group 1"/>
          <p:cNvGrpSpPr>
            <a:grpSpLocks/>
          </p:cNvGrpSpPr>
          <p:nvPr/>
        </p:nvGrpSpPr>
        <p:grpSpPr bwMode="auto">
          <a:xfrm>
            <a:off x="7337425" y="1295400"/>
            <a:ext cx="2986088" cy="4768850"/>
            <a:chOff x="5791200" y="1066800"/>
            <a:chExt cx="2986379" cy="4768659"/>
          </a:xfrm>
        </p:grpSpPr>
        <p:pic>
          <p:nvPicPr>
            <p:cNvPr id="11" name="Picture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791200" y="1066800"/>
              <a:ext cx="2986379" cy="4768659"/>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7925008" y="4876647"/>
              <a:ext cx="85257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796408" y="4190875"/>
              <a:ext cx="85257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7751954" y="4724254"/>
              <a:ext cx="85415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1411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483350" y="320675"/>
            <a:ext cx="3956050" cy="730250"/>
          </a:xfrm>
        </p:spPr>
        <p:txBody>
          <a:bodyPr>
            <a:noAutofit/>
          </a:bodyPr>
          <a:lstStyle/>
          <a:p>
            <a:pPr eaLnBrk="1" fontAlgn="auto" hangingPunct="1">
              <a:spcAft>
                <a:spcPts val="0"/>
              </a:spcAft>
              <a:defRPr/>
            </a:pPr>
            <a:r>
              <a:rPr sz="2600" dirty="0"/>
              <a:t>Other types of material</a:t>
            </a:r>
          </a:p>
        </p:txBody>
      </p:sp>
      <p:sp>
        <p:nvSpPr>
          <p:cNvPr id="34819" name="Text Placeholder 1"/>
          <p:cNvSpPr>
            <a:spLocks noGrp="1"/>
          </p:cNvSpPr>
          <p:nvPr>
            <p:ph type="body" idx="2"/>
          </p:nvPr>
        </p:nvSpPr>
        <p:spPr>
          <a:xfrm>
            <a:off x="6524625" y="1196975"/>
            <a:ext cx="3741738" cy="2133600"/>
          </a:xfrm>
        </p:spPr>
        <p:txBody>
          <a:bodyPr/>
          <a:lstStyle/>
          <a:p>
            <a:pPr marL="285750" indent="-285750" eaLnBrk="1" hangingPunct="1">
              <a:lnSpc>
                <a:spcPct val="100000"/>
              </a:lnSpc>
              <a:spcAft>
                <a:spcPts val="600"/>
              </a:spcAft>
              <a:buFont typeface="Arial" charset="0"/>
              <a:buChar char="•"/>
            </a:pPr>
            <a:r>
              <a:rPr lang="en-US" altLang="en-US" sz="2000">
                <a:solidFill>
                  <a:schemeClr val="tx1"/>
                </a:solidFill>
              </a:rPr>
              <a:t>A. D. Andrews was an assistant surgeon in the 6</a:t>
            </a:r>
            <a:r>
              <a:rPr lang="en-US" altLang="en-US" sz="2000" baseline="30000">
                <a:solidFill>
                  <a:schemeClr val="tx1"/>
                </a:solidFill>
              </a:rPr>
              <a:t>th</a:t>
            </a:r>
            <a:r>
              <a:rPr lang="en-US" altLang="en-US" sz="2000">
                <a:solidFill>
                  <a:schemeClr val="tx1"/>
                </a:solidFill>
              </a:rPr>
              <a:t> Wisconsin Infantry (the Iron Brigade)</a:t>
            </a:r>
          </a:p>
          <a:p>
            <a:pPr marL="285750" indent="-285750" eaLnBrk="1" hangingPunct="1">
              <a:lnSpc>
                <a:spcPct val="100000"/>
              </a:lnSpc>
              <a:buFont typeface="Arial" charset="0"/>
              <a:buChar char="•"/>
            </a:pPr>
            <a:r>
              <a:rPr lang="en-US" altLang="en-US" sz="2000">
                <a:solidFill>
                  <a:schemeClr val="tx1"/>
                </a:solidFill>
              </a:rPr>
              <a:t>Became mayor of River Falls after the Civil War</a:t>
            </a:r>
          </a:p>
        </p:txBody>
      </p:sp>
      <p:pic>
        <p:nvPicPr>
          <p:cNvPr id="6"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20904" y="685800"/>
            <a:ext cx="4363023" cy="551377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00800" y="3352801"/>
            <a:ext cx="3864862" cy="299917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1871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483350" y="320675"/>
            <a:ext cx="4032250" cy="730250"/>
          </a:xfrm>
        </p:spPr>
        <p:txBody>
          <a:bodyPr>
            <a:noAutofit/>
          </a:bodyPr>
          <a:lstStyle/>
          <a:p>
            <a:pPr eaLnBrk="1" fontAlgn="auto" hangingPunct="1">
              <a:spcAft>
                <a:spcPts val="0"/>
              </a:spcAft>
              <a:defRPr/>
            </a:pPr>
            <a:r>
              <a:rPr sz="2600" dirty="0"/>
              <a:t>Other types of material</a:t>
            </a:r>
          </a:p>
        </p:txBody>
      </p:sp>
      <p:sp>
        <p:nvSpPr>
          <p:cNvPr id="35843" name="Text Placeholder 1"/>
          <p:cNvSpPr>
            <a:spLocks noGrp="1"/>
          </p:cNvSpPr>
          <p:nvPr>
            <p:ph type="body" idx="2"/>
          </p:nvPr>
        </p:nvSpPr>
        <p:spPr>
          <a:xfrm>
            <a:off x="6538914" y="1143000"/>
            <a:ext cx="3609975" cy="1295400"/>
          </a:xfrm>
        </p:spPr>
        <p:txBody>
          <a:bodyPr/>
          <a:lstStyle/>
          <a:p>
            <a:pPr marL="285750" indent="-285750" eaLnBrk="1" hangingPunct="1">
              <a:lnSpc>
                <a:spcPct val="100000"/>
              </a:lnSpc>
              <a:buFont typeface="Arial" charset="0"/>
              <a:buChar char="•"/>
            </a:pPr>
            <a:r>
              <a:rPr lang="en-US" altLang="en-US" sz="2000">
                <a:solidFill>
                  <a:schemeClr val="tx1"/>
                </a:solidFill>
              </a:rPr>
              <a:t>Black-and-white illustrations from </a:t>
            </a:r>
            <a:r>
              <a:rPr lang="en-US" altLang="en-US" sz="2000" i="1">
                <a:solidFill>
                  <a:schemeClr val="tx1"/>
                </a:solidFill>
              </a:rPr>
              <a:t>Harper’s Pictorial History of the Civil War</a:t>
            </a:r>
          </a:p>
        </p:txBody>
      </p:sp>
      <p:pic>
        <p:nvPicPr>
          <p:cNvPr id="6"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20902" y="3733800"/>
            <a:ext cx="4363023"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411686" y="2590801"/>
            <a:ext cx="3864862" cy="271699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7" name="Picture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224697" y="685800"/>
            <a:ext cx="4026571"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37260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483350" y="320675"/>
            <a:ext cx="3879850" cy="730250"/>
          </a:xfrm>
        </p:spPr>
        <p:txBody>
          <a:bodyPr>
            <a:noAutofit/>
          </a:bodyPr>
          <a:lstStyle/>
          <a:p>
            <a:pPr eaLnBrk="1" fontAlgn="auto" hangingPunct="1">
              <a:spcAft>
                <a:spcPts val="0"/>
              </a:spcAft>
              <a:defRPr/>
            </a:pPr>
            <a:r>
              <a:rPr sz="2600" dirty="0"/>
              <a:t>Other types of material</a:t>
            </a:r>
          </a:p>
        </p:txBody>
      </p:sp>
      <p:sp>
        <p:nvSpPr>
          <p:cNvPr id="36867" name="Text Placeholder 1"/>
          <p:cNvSpPr>
            <a:spLocks noGrp="1"/>
          </p:cNvSpPr>
          <p:nvPr>
            <p:ph type="body" idx="2"/>
          </p:nvPr>
        </p:nvSpPr>
        <p:spPr>
          <a:xfrm>
            <a:off x="6538914" y="1143000"/>
            <a:ext cx="3609975" cy="1295400"/>
          </a:xfrm>
        </p:spPr>
        <p:txBody>
          <a:bodyPr/>
          <a:lstStyle/>
          <a:p>
            <a:pPr marL="285750" indent="-285750" eaLnBrk="1" hangingPunct="1">
              <a:lnSpc>
                <a:spcPct val="100000"/>
              </a:lnSpc>
              <a:buFont typeface="Arial" charset="0"/>
              <a:buChar char="•"/>
            </a:pPr>
            <a:r>
              <a:rPr lang="en-US" altLang="en-US" sz="2000">
                <a:solidFill>
                  <a:schemeClr val="tx1"/>
                </a:solidFill>
              </a:rPr>
              <a:t>Color illustrations from </a:t>
            </a:r>
            <a:r>
              <a:rPr lang="en-US" altLang="en-US" sz="2000" i="1">
                <a:solidFill>
                  <a:schemeClr val="tx1"/>
                </a:solidFill>
              </a:rPr>
              <a:t>Battles of the Civil War: The Complete Kurz &amp; Allison Prints, 1861-1865</a:t>
            </a:r>
          </a:p>
        </p:txBody>
      </p:sp>
      <p:pic>
        <p:nvPicPr>
          <p:cNvPr id="6"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514601" y="3657600"/>
            <a:ext cx="3681477"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87615" y="2667001"/>
            <a:ext cx="3713004" cy="271699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7" name="Picture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133600" y="609600"/>
            <a:ext cx="3664154"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1529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483350" y="320675"/>
            <a:ext cx="3879850" cy="730250"/>
          </a:xfrm>
        </p:spPr>
        <p:txBody>
          <a:bodyPr>
            <a:noAutofit/>
          </a:bodyPr>
          <a:lstStyle/>
          <a:p>
            <a:pPr eaLnBrk="1" fontAlgn="auto" hangingPunct="1">
              <a:spcAft>
                <a:spcPts val="0"/>
              </a:spcAft>
              <a:defRPr/>
            </a:pPr>
            <a:r>
              <a:rPr sz="2600" dirty="0"/>
              <a:t>Other types of material</a:t>
            </a:r>
          </a:p>
        </p:txBody>
      </p:sp>
      <p:sp>
        <p:nvSpPr>
          <p:cNvPr id="37891" name="Text Placeholder 1"/>
          <p:cNvSpPr>
            <a:spLocks noGrp="1"/>
          </p:cNvSpPr>
          <p:nvPr>
            <p:ph type="body" idx="2"/>
          </p:nvPr>
        </p:nvSpPr>
        <p:spPr>
          <a:xfrm>
            <a:off x="6553201" y="1219200"/>
            <a:ext cx="3609975" cy="1295400"/>
          </a:xfrm>
        </p:spPr>
        <p:txBody>
          <a:bodyPr/>
          <a:lstStyle/>
          <a:p>
            <a:pPr marL="285750" indent="-285750" eaLnBrk="1" hangingPunct="1">
              <a:lnSpc>
                <a:spcPct val="100000"/>
              </a:lnSpc>
              <a:buFont typeface="Arial" charset="0"/>
              <a:buChar char="•"/>
            </a:pPr>
            <a:r>
              <a:rPr lang="en-US" altLang="en-US" sz="2000">
                <a:solidFill>
                  <a:schemeClr val="tx1"/>
                </a:solidFill>
              </a:rPr>
              <a:t>Maps from </a:t>
            </a:r>
            <a:r>
              <a:rPr lang="en-US" altLang="en-US" sz="2000" i="1">
                <a:solidFill>
                  <a:schemeClr val="tx1"/>
                </a:solidFill>
              </a:rPr>
              <a:t>Atlas to Accompany the Official Records of the Union and Confederate Armies</a:t>
            </a:r>
          </a:p>
        </p:txBody>
      </p:sp>
      <p:pic>
        <p:nvPicPr>
          <p:cNvPr id="6"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581401" y="391884"/>
            <a:ext cx="2521775" cy="312420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662057" y="2819401"/>
            <a:ext cx="3597464" cy="2716997"/>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7" name="Picture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133601" y="476747"/>
            <a:ext cx="1221621" cy="5983533"/>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9" name="Picture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3581401" y="3658086"/>
            <a:ext cx="2852057" cy="283706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87547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483350" y="320675"/>
            <a:ext cx="3803650" cy="730250"/>
          </a:xfrm>
        </p:spPr>
        <p:txBody>
          <a:bodyPr>
            <a:noAutofit/>
          </a:bodyPr>
          <a:lstStyle/>
          <a:p>
            <a:pPr eaLnBrk="1" fontAlgn="auto" hangingPunct="1">
              <a:spcAft>
                <a:spcPts val="0"/>
              </a:spcAft>
              <a:defRPr/>
            </a:pPr>
            <a:r>
              <a:rPr sz="2600" dirty="0"/>
              <a:t>Other types of material</a:t>
            </a:r>
          </a:p>
        </p:txBody>
      </p:sp>
      <p:sp>
        <p:nvSpPr>
          <p:cNvPr id="38915" name="Text Placeholder 1"/>
          <p:cNvSpPr>
            <a:spLocks noGrp="1"/>
          </p:cNvSpPr>
          <p:nvPr>
            <p:ph type="body" idx="2"/>
          </p:nvPr>
        </p:nvSpPr>
        <p:spPr>
          <a:xfrm>
            <a:off x="6538914" y="1263651"/>
            <a:ext cx="3609975" cy="2130425"/>
          </a:xfrm>
        </p:spPr>
        <p:txBody>
          <a:bodyPr/>
          <a:lstStyle/>
          <a:p>
            <a:pPr marL="285750" indent="-285750" eaLnBrk="1" hangingPunct="1">
              <a:lnSpc>
                <a:spcPct val="100000"/>
              </a:lnSpc>
              <a:buFont typeface="Arial" charset="0"/>
              <a:buChar char="•"/>
            </a:pPr>
            <a:r>
              <a:rPr lang="en-US" altLang="en-US" sz="2000">
                <a:solidFill>
                  <a:schemeClr val="tx1"/>
                </a:solidFill>
              </a:rPr>
              <a:t>Photographs from </a:t>
            </a:r>
            <a:r>
              <a:rPr lang="en-US" altLang="en-US" sz="2000" i="1">
                <a:solidFill>
                  <a:schemeClr val="tx1"/>
                </a:solidFill>
              </a:rPr>
              <a:t>Original Photographs Taken on the Battlefields During the Civil War of the United States, </a:t>
            </a:r>
            <a:r>
              <a:rPr lang="en-US" altLang="en-US" sz="2000">
                <a:solidFill>
                  <a:schemeClr val="tx1"/>
                </a:solidFill>
              </a:rPr>
              <a:t>by Mathew B. Brady and Alexander Gardner</a:t>
            </a:r>
            <a:endParaRPr lang="en-US" altLang="en-US" sz="2000" i="1">
              <a:solidFill>
                <a:schemeClr val="tx1"/>
              </a:solidFill>
            </a:endParaRPr>
          </a:p>
        </p:txBody>
      </p:sp>
      <p:pic>
        <p:nvPicPr>
          <p:cNvPr id="6" name="Picture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001000" y="3733800"/>
            <a:ext cx="2147180"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133600" y="533400"/>
            <a:ext cx="3962400" cy="2860682"/>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7" name="Picture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638800" y="3733800"/>
            <a:ext cx="2196414" cy="2663390"/>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9" name="Picture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2133600" y="3699052"/>
            <a:ext cx="3276600" cy="2698138"/>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09404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z="2600" dirty="0">
                <a:latin typeface="+mj-lt"/>
              </a:rPr>
              <a:t>Other types of material</a:t>
            </a:r>
            <a:endParaRPr sz="2600" dirty="0">
              <a:latin typeface="+mj-lt"/>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1731" r="11731"/>
          <a:stretch>
            <a:fillRect/>
          </a:stretch>
        </p:blipFill>
        <p:spPr/>
      </p:pic>
      <p:sp>
        <p:nvSpPr>
          <p:cNvPr id="39940" name="Text Placeholder 3"/>
          <p:cNvSpPr>
            <a:spLocks noGrp="1"/>
          </p:cNvSpPr>
          <p:nvPr>
            <p:ph type="body" sz="half" idx="2"/>
          </p:nvPr>
        </p:nvSpPr>
        <p:spPr>
          <a:xfrm>
            <a:off x="8944233" y="1913238"/>
            <a:ext cx="2057400" cy="4114800"/>
          </a:xfrm>
        </p:spPr>
        <p:txBody>
          <a:bodyPr/>
          <a:lstStyle/>
          <a:p>
            <a:pPr eaLnBrk="1" hangingPunct="1">
              <a:lnSpc>
                <a:spcPct val="100000"/>
              </a:lnSpc>
            </a:pPr>
            <a:r>
              <a:rPr lang="en-US" altLang="en-US" sz="2000" dirty="0">
                <a:solidFill>
                  <a:schemeClr val="tx1"/>
                </a:solidFill>
              </a:rPr>
              <a:t>Occasionally, a letter will have something with it, in this case a map (from Ed </a:t>
            </a:r>
            <a:r>
              <a:rPr lang="en-US" altLang="en-US" sz="2000" dirty="0" err="1">
                <a:solidFill>
                  <a:schemeClr val="tx1"/>
                </a:solidFill>
              </a:rPr>
              <a:t>Levings</a:t>
            </a:r>
            <a:r>
              <a:rPr lang="en-US" altLang="en-US" sz="2000" dirty="0">
                <a:solidFill>
                  <a:schemeClr val="tx1"/>
                </a:solidFill>
              </a:rPr>
              <a:t>, May 26, 1862)</a:t>
            </a:r>
          </a:p>
        </p:txBody>
      </p:sp>
    </p:spTree>
    <p:extLst>
      <p:ext uri="{BB962C8B-B14F-4D97-AF65-F5344CB8AC3E}">
        <p14:creationId xmlns:p14="http://schemas.microsoft.com/office/powerpoint/2010/main" val="10031905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600200"/>
            <a:ext cx="8077200" cy="4495800"/>
          </a:xfrm>
        </p:spPr>
        <p:txBody>
          <a:bodyPr/>
          <a:lstStyle/>
          <a:p>
            <a:r>
              <a:rPr lang="en-US" dirty="0" smtClean="0"/>
              <a:t>Posts versus pages – pages are static</a:t>
            </a:r>
          </a:p>
          <a:p>
            <a:r>
              <a:rPr lang="en-US" dirty="0" smtClean="0"/>
              <a:t>You can use WordPress to make a “website”</a:t>
            </a:r>
          </a:p>
          <a:p>
            <a:r>
              <a:rPr lang="en-US" dirty="0" smtClean="0"/>
              <a:t>What kind of help do you want to provide?</a:t>
            </a:r>
          </a:p>
          <a:p>
            <a:r>
              <a:rPr lang="en-US" dirty="0" smtClean="0"/>
              <a:t>Do you want to create it, or do you want your users to participate (crowd-sourcing)?</a:t>
            </a:r>
          </a:p>
          <a:p>
            <a:endParaRPr lang="en-US" dirty="0">
              <a:solidFill>
                <a:schemeClr val="tx2"/>
              </a:solidFill>
            </a:endParaRPr>
          </a:p>
        </p:txBody>
      </p:sp>
      <p:sp>
        <p:nvSpPr>
          <p:cNvPr id="3" name="Title 2"/>
          <p:cNvSpPr>
            <a:spLocks noGrp="1"/>
          </p:cNvSpPr>
          <p:nvPr>
            <p:ph type="title"/>
          </p:nvPr>
        </p:nvSpPr>
        <p:spPr/>
        <p:txBody>
          <a:bodyPr>
            <a:normAutofit/>
          </a:bodyPr>
          <a:lstStyle/>
          <a:p>
            <a:r>
              <a:rPr lang="en-US" sz="3800" b="1" dirty="0">
                <a:solidFill>
                  <a:schemeClr val="tx2"/>
                </a:solidFill>
              </a:rPr>
              <a:t>Value-Added “Pages”</a:t>
            </a:r>
            <a:endParaRPr lang="en-US" sz="3800" b="1" dirty="0">
              <a:solidFill>
                <a:schemeClr val="tx2"/>
              </a:solidFill>
            </a:endParaRPr>
          </a:p>
        </p:txBody>
      </p:sp>
      <p:grpSp>
        <p:nvGrpSpPr>
          <p:cNvPr id="4" name="Group 3"/>
          <p:cNvGrpSpPr/>
          <p:nvPr/>
        </p:nvGrpSpPr>
        <p:grpSpPr>
          <a:xfrm>
            <a:off x="7848600" y="305942"/>
            <a:ext cx="2446604" cy="1065659"/>
            <a:chOff x="6524833" y="457716"/>
            <a:chExt cx="2446604" cy="1065659"/>
          </a:xfrm>
        </p:grpSpPr>
        <p:sp>
          <p:nvSpPr>
            <p:cNvPr id="5" name="5-Point Star 4"/>
            <p:cNvSpPr/>
            <p:nvPr/>
          </p:nvSpPr>
          <p:spPr>
            <a:xfrm rot="1602695">
              <a:off x="6797878" y="999067"/>
              <a:ext cx="479032" cy="52430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6" name="Rectangle 5"/>
            <p:cNvSpPr/>
            <p:nvPr/>
          </p:nvSpPr>
          <p:spPr>
            <a:xfrm rot="20745224">
              <a:off x="6524833" y="457716"/>
              <a:ext cx="2446604" cy="923330"/>
            </a:xfrm>
            <a:prstGeom prst="rect">
              <a:avLst/>
            </a:prstGeom>
            <a:noFill/>
          </p:spPr>
          <p:txBody>
            <a:bodyPr wrap="square" lIns="91440" tIns="45720" rIns="91440" bIns="45720">
              <a:spAutoFit/>
            </a:bodyPr>
            <a:lstStyle/>
            <a:p>
              <a:pPr algn="ctr" fontAlgn="base">
                <a:spcBef>
                  <a:spcPct val="0"/>
                </a:spcBef>
                <a:spcAft>
                  <a:spcPct val="0"/>
                </a:spcAft>
              </a:pPr>
              <a:r>
                <a:rPr lang="en-US" altLang="en-US" sz="5400" b="1" dirty="0">
                  <a:ln w="6600">
                    <a:solidFill>
                      <a:srgbClr val="F3A447"/>
                    </a:solidFill>
                    <a:prstDash val="solid"/>
                  </a:ln>
                  <a:solidFill>
                    <a:srgbClr val="FFFFFF"/>
                  </a:solidFill>
                  <a:effectLst>
                    <a:outerShdw dist="38100" dir="2700000" algn="tl" rotWithShape="0">
                      <a:srgbClr val="F3A447"/>
                    </a:outerShdw>
                  </a:effectLst>
                  <a:latin typeface="Arial" charset="0"/>
                </a:rPr>
                <a:t>   </a:t>
              </a:r>
              <a:r>
                <a:rPr lang="en-US" altLang="en-US" sz="2400" b="1" dirty="0">
                  <a:ln w="6600">
                    <a:solidFill>
                      <a:srgbClr val="F3A447"/>
                    </a:solidFill>
                    <a:prstDash val="solid"/>
                  </a:ln>
                  <a:solidFill>
                    <a:srgbClr val="FFFFFF"/>
                  </a:solidFill>
                  <a:effectLst>
                    <a:outerShdw dist="38100" dir="2700000" algn="tl" rotWithShape="0">
                      <a:srgbClr val="F3A447"/>
                    </a:outerShdw>
                  </a:effectLst>
                  <a:latin typeface="Arial" charset="0"/>
                </a:rPr>
                <a:t>165 pages</a:t>
              </a:r>
              <a:endParaRPr lang="en-US" sz="2400" b="1" dirty="0">
                <a:ln w="6600">
                  <a:solidFill>
                    <a:srgbClr val="F3A447"/>
                  </a:solidFill>
                  <a:prstDash val="solid"/>
                </a:ln>
                <a:solidFill>
                  <a:srgbClr val="FFFFFF"/>
                </a:solidFill>
                <a:effectLst>
                  <a:outerShdw dist="38100" dir="2700000" algn="tl" rotWithShape="0">
                    <a:srgbClr val="F3A447"/>
                  </a:outerShdw>
                </a:effectLst>
                <a:latin typeface="Arial" charset="0"/>
              </a:endParaRPr>
            </a:p>
          </p:txBody>
        </p:sp>
      </p:grpSp>
    </p:spTree>
    <p:extLst>
      <p:ext uri="{BB962C8B-B14F-4D97-AF65-F5344CB8AC3E}">
        <p14:creationId xmlns:p14="http://schemas.microsoft.com/office/powerpoint/2010/main" val="76000295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501" t="7334" r="20999"/>
          <a:stretch/>
        </p:blipFill>
        <p:spPr>
          <a:xfrm>
            <a:off x="2793011" y="457201"/>
            <a:ext cx="6655789" cy="5830807"/>
          </a:xfrm>
          <a:prstGeom prst="rect">
            <a:avLst/>
          </a:prstGeom>
        </p:spPr>
      </p:pic>
      <p:sp>
        <p:nvSpPr>
          <p:cNvPr id="8" name="Oval 7"/>
          <p:cNvSpPr/>
          <p:nvPr/>
        </p:nvSpPr>
        <p:spPr>
          <a:xfrm>
            <a:off x="6248400" y="1905000"/>
            <a:ext cx="609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67651652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0000" t="7332" r="21000" b="33112"/>
          <a:stretch/>
        </p:blipFill>
        <p:spPr>
          <a:xfrm>
            <a:off x="2057401" y="381001"/>
            <a:ext cx="5132170" cy="2914029"/>
          </a:xfrm>
          <a:prstGeom prst="rect">
            <a:avLst/>
          </a:prstGeom>
        </p:spPr>
      </p:pic>
      <p:pic>
        <p:nvPicPr>
          <p:cNvPr id="6" name="Picture 5"/>
          <p:cNvPicPr>
            <a:picLocks noChangeAspect="1"/>
          </p:cNvPicPr>
          <p:nvPr/>
        </p:nvPicPr>
        <p:blipFill rotWithShape="1">
          <a:blip r:embed="rId3"/>
          <a:srcRect l="20000" t="32511" r="21000"/>
          <a:stretch/>
        </p:blipFill>
        <p:spPr>
          <a:xfrm>
            <a:off x="3505200" y="1447800"/>
            <a:ext cx="5714086" cy="3676650"/>
          </a:xfrm>
          <a:prstGeom prst="rect">
            <a:avLst/>
          </a:prstGeom>
        </p:spPr>
      </p:pic>
      <p:sp>
        <p:nvSpPr>
          <p:cNvPr id="2" name="Oval 1"/>
          <p:cNvSpPr/>
          <p:nvPr/>
        </p:nvSpPr>
        <p:spPr>
          <a:xfrm>
            <a:off x="6781800" y="1295400"/>
            <a:ext cx="10668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4" name="Picture 3"/>
          <p:cNvPicPr>
            <a:picLocks noChangeAspect="1"/>
          </p:cNvPicPr>
          <p:nvPr/>
        </p:nvPicPr>
        <p:blipFill rotWithShape="1">
          <a:blip r:embed="rId4"/>
          <a:srcRect l="20000" t="32222" r="40500"/>
          <a:stretch/>
        </p:blipFill>
        <p:spPr>
          <a:xfrm>
            <a:off x="6260330" y="2667000"/>
            <a:ext cx="3888199" cy="3752850"/>
          </a:xfrm>
          <a:prstGeom prst="rect">
            <a:avLst/>
          </a:prstGeom>
        </p:spPr>
      </p:pic>
    </p:spTree>
    <p:extLst>
      <p:ext uri="{BB962C8B-B14F-4D97-AF65-F5344CB8AC3E}">
        <p14:creationId xmlns:p14="http://schemas.microsoft.com/office/powerpoint/2010/main" val="307016028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500" t="7334" r="20500"/>
          <a:stretch/>
        </p:blipFill>
        <p:spPr>
          <a:xfrm>
            <a:off x="2819400" y="533401"/>
            <a:ext cx="6672964" cy="5797137"/>
          </a:xfrm>
          <a:prstGeom prst="rect">
            <a:avLst/>
          </a:prstGeom>
        </p:spPr>
      </p:pic>
      <p:sp>
        <p:nvSpPr>
          <p:cNvPr id="3" name="Oval 2"/>
          <p:cNvSpPr/>
          <p:nvPr/>
        </p:nvSpPr>
        <p:spPr>
          <a:xfrm>
            <a:off x="7696200" y="1981200"/>
            <a:ext cx="5334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57770653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501" t="8222" r="20999"/>
          <a:stretch/>
        </p:blipFill>
        <p:spPr>
          <a:xfrm>
            <a:off x="2819400" y="533401"/>
            <a:ext cx="6712058" cy="5823697"/>
          </a:xfrm>
          <a:prstGeom prst="rect">
            <a:avLst/>
          </a:prstGeom>
        </p:spPr>
      </p:pic>
      <p:sp>
        <p:nvSpPr>
          <p:cNvPr id="3" name="Oval 2"/>
          <p:cNvSpPr/>
          <p:nvPr/>
        </p:nvSpPr>
        <p:spPr>
          <a:xfrm>
            <a:off x="8915400" y="457200"/>
            <a:ext cx="6858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3407767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a:grpSpLocks/>
          </p:cNvGrpSpPr>
          <p:nvPr/>
        </p:nvGrpSpPr>
        <p:grpSpPr bwMode="auto">
          <a:xfrm>
            <a:off x="3099980" y="447882"/>
            <a:ext cx="6196421" cy="5952918"/>
            <a:chOff x="108133686" y="105871207"/>
            <a:chExt cx="4172942" cy="3824862"/>
          </a:xfrm>
        </p:grpSpPr>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rcRect l="19743" t="6535" r="20697" b="61562"/>
            <a:stretch>
              <a:fillRect/>
            </a:stretch>
          </p:blipFill>
          <p:spPr bwMode="auto">
            <a:xfrm>
              <a:off x="108133686" y="105871207"/>
              <a:ext cx="4166235" cy="1255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Oval 8"/>
            <p:cNvSpPr>
              <a:spLocks noChangeArrowheads="1"/>
            </p:cNvSpPr>
            <p:nvPr/>
          </p:nvSpPr>
          <p:spPr bwMode="auto">
            <a:xfrm>
              <a:off x="111474139" y="106905453"/>
              <a:ext cx="509961" cy="185697"/>
            </a:xfrm>
            <a:prstGeom prst="ellipse">
              <a:avLst/>
            </a:prstGeom>
            <a:noFill/>
            <a:ln w="19050" algn="in">
              <a:solidFill>
                <a:srgbClr val="C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endParaRPr lang="en-US">
                <a:solidFill>
                  <a:prstClr val="white"/>
                </a:solidFill>
                <a:latin typeface="Arial" charset="0"/>
              </a:endParaRPr>
            </a:p>
          </p:txBody>
        </p:sp>
        <p:pic>
          <p:nvPicPr>
            <p:cNvPr id="4105" name="Picture 9"/>
            <p:cNvPicPr>
              <a:picLocks noChangeAspect="1" noChangeArrowheads="1"/>
            </p:cNvPicPr>
            <p:nvPr/>
          </p:nvPicPr>
          <p:blipFill>
            <a:blip r:embed="rId3">
              <a:extLst>
                <a:ext uri="{28A0092B-C50C-407E-A947-70E740481C1C}">
                  <a14:useLocalDpi xmlns:a14="http://schemas.microsoft.com/office/drawing/2010/main" val="0"/>
                </a:ext>
              </a:extLst>
            </a:blip>
            <a:srcRect l="19550" t="11113" r="20801" b="23642"/>
            <a:stretch>
              <a:fillRect/>
            </a:stretch>
          </p:blipFill>
          <p:spPr bwMode="auto">
            <a:xfrm>
              <a:off x="108134181" y="107128916"/>
              <a:ext cx="4172447" cy="2567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spTree>
    <p:extLst>
      <p:ext uri="{BB962C8B-B14F-4D97-AF65-F5344CB8AC3E}">
        <p14:creationId xmlns:p14="http://schemas.microsoft.com/office/powerpoint/2010/main" val="202880965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5951" y="457200"/>
            <a:ext cx="2286000" cy="990600"/>
          </a:xfrm>
        </p:spPr>
        <p:txBody>
          <a:bodyPr>
            <a:noAutofit/>
          </a:bodyPr>
          <a:lstStyle/>
          <a:p>
            <a:pPr>
              <a:defRPr/>
            </a:pPr>
            <a:r>
              <a:rPr sz="2600" dirty="0">
                <a:latin typeface="+mj-lt"/>
              </a:rPr>
              <a:t>Who were the soldiers?</a:t>
            </a:r>
            <a:endParaRPr sz="2600" dirty="0">
              <a:latin typeface="+mj-lt"/>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260" b="260"/>
          <a:stretch>
            <a:fillRect/>
          </a:stretch>
        </p:blipFill>
        <p:spPr/>
      </p:pic>
      <p:sp>
        <p:nvSpPr>
          <p:cNvPr id="40964" name="Text Placeholder 3"/>
          <p:cNvSpPr>
            <a:spLocks noGrp="1"/>
          </p:cNvSpPr>
          <p:nvPr>
            <p:ph type="body" sz="half" idx="2"/>
          </p:nvPr>
        </p:nvSpPr>
        <p:spPr>
          <a:xfrm>
            <a:off x="8910251" y="1447800"/>
            <a:ext cx="2057400" cy="4724400"/>
          </a:xfrm>
        </p:spPr>
        <p:txBody>
          <a:bodyPr/>
          <a:lstStyle/>
          <a:p>
            <a:pPr marL="285750" indent="-285750">
              <a:lnSpc>
                <a:spcPct val="100000"/>
              </a:lnSpc>
              <a:buFont typeface="Arial" charset="0"/>
              <a:buChar char="•"/>
            </a:pPr>
            <a:r>
              <a:rPr lang="en-US" altLang="en-US" sz="2000" dirty="0">
                <a:solidFill>
                  <a:schemeClr val="tx1"/>
                </a:solidFill>
              </a:rPr>
              <a:t>We’re compiling lists of  soldiers who lived in the area when they enlisted and other lists of those who moved here afterwards</a:t>
            </a:r>
          </a:p>
          <a:p>
            <a:pPr marL="285750" indent="-285750">
              <a:lnSpc>
                <a:spcPct val="100000"/>
              </a:lnSpc>
              <a:buFont typeface="Arial" charset="0"/>
              <a:buChar char="•"/>
            </a:pPr>
            <a:r>
              <a:rPr lang="en-US" altLang="en-US" sz="2000" dirty="0">
                <a:solidFill>
                  <a:schemeClr val="tx1"/>
                </a:solidFill>
              </a:rPr>
              <a:t>Very much a work-in-progress!</a:t>
            </a:r>
          </a:p>
        </p:txBody>
      </p:sp>
    </p:spTree>
    <p:extLst>
      <p:ext uri="{BB962C8B-B14F-4D97-AF65-F5344CB8AC3E}">
        <p14:creationId xmlns:p14="http://schemas.microsoft.com/office/powerpoint/2010/main" val="221753172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0" y="457200"/>
            <a:ext cx="2057400" cy="762000"/>
          </a:xfrm>
        </p:spPr>
        <p:txBody>
          <a:bodyPr/>
          <a:lstStyle/>
          <a:p>
            <a:pPr>
              <a:defRPr/>
            </a:pPr>
            <a:r>
              <a:rPr sz="2600" dirty="0">
                <a:latin typeface="+mj-lt"/>
              </a:rPr>
              <a:t>The Soldiers</a:t>
            </a:r>
            <a:endParaRPr sz="2600" dirty="0">
              <a:latin typeface="+mj-lt"/>
            </a:endParaRP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711698" y="304800"/>
            <a:ext cx="4435407" cy="6182926"/>
          </a:xfrm>
        </p:spPr>
      </p:pic>
      <p:sp>
        <p:nvSpPr>
          <p:cNvPr id="41988" name="Text Placeholder 3"/>
          <p:cNvSpPr>
            <a:spLocks noGrp="1"/>
          </p:cNvSpPr>
          <p:nvPr>
            <p:ph type="body" sz="half" idx="2"/>
          </p:nvPr>
        </p:nvSpPr>
        <p:spPr>
          <a:xfrm>
            <a:off x="7543800" y="1371600"/>
            <a:ext cx="2667000" cy="762000"/>
          </a:xfrm>
        </p:spPr>
        <p:txBody>
          <a:bodyPr/>
          <a:lstStyle/>
          <a:p>
            <a:pPr marL="285750" indent="-285750">
              <a:buFont typeface="Arial" charset="0"/>
              <a:buChar char="•"/>
            </a:pPr>
            <a:r>
              <a:rPr lang="en-US" altLang="en-US" sz="2000" b="1" dirty="0">
                <a:solidFill>
                  <a:schemeClr val="tx1"/>
                </a:solidFill>
              </a:rPr>
              <a:t>It’s a work in progress</a:t>
            </a:r>
          </a:p>
        </p:txBody>
      </p:sp>
    </p:spTree>
    <p:extLst>
      <p:ext uri="{BB962C8B-B14F-4D97-AF65-F5344CB8AC3E}">
        <p14:creationId xmlns:p14="http://schemas.microsoft.com/office/powerpoint/2010/main" val="310950553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086600" y="533400"/>
            <a:ext cx="3048000" cy="2514600"/>
          </a:xfrm>
        </p:spPr>
        <p:txBody>
          <a:bodyPr>
            <a:noAutofit/>
          </a:bodyPr>
          <a:lstStyle/>
          <a:p>
            <a:pPr eaLnBrk="1" fontAlgn="auto" hangingPunct="1">
              <a:spcAft>
                <a:spcPts val="0"/>
              </a:spcAft>
              <a:defRPr/>
            </a:pPr>
            <a:r>
              <a:rPr sz="2600" dirty="0">
                <a:latin typeface="+mj-lt"/>
              </a:rPr>
              <a:t>The Soldiers – lists by company, or those companies comprised mainly of soldiers from this "area"</a:t>
            </a:r>
          </a:p>
        </p:txBody>
      </p:sp>
      <p:cxnSp>
        <p:nvCxnSpPr>
          <p:cNvPr id="4" name="Straight Arrow Connector 3"/>
          <p:cNvCxnSpPr/>
          <p:nvPr/>
        </p:nvCxnSpPr>
        <p:spPr>
          <a:xfrm>
            <a:off x="3352800" y="190500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00082" y="427052"/>
            <a:ext cx="4934119" cy="5917869"/>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
        <p:nvSpPr>
          <p:cNvPr id="43013" name="Text Placeholder 3"/>
          <p:cNvSpPr>
            <a:spLocks noGrp="1"/>
          </p:cNvSpPr>
          <p:nvPr>
            <p:ph type="body" sz="half" idx="2"/>
          </p:nvPr>
        </p:nvSpPr>
        <p:spPr>
          <a:xfrm>
            <a:off x="7239000" y="3200400"/>
            <a:ext cx="2895600" cy="2895600"/>
          </a:xfrm>
        </p:spPr>
        <p:txBody>
          <a:bodyPr/>
          <a:lstStyle/>
          <a:p>
            <a:pPr marL="285750" indent="-285750">
              <a:lnSpc>
                <a:spcPct val="100000"/>
              </a:lnSpc>
              <a:buFont typeface="Arial" charset="0"/>
              <a:buChar char="•"/>
            </a:pPr>
            <a:r>
              <a:rPr lang="en-US" altLang="en-US" sz="2000">
                <a:solidFill>
                  <a:schemeClr val="tx1"/>
                </a:solidFill>
              </a:rPr>
              <a:t>Just starting to compile lists by county and by place</a:t>
            </a:r>
          </a:p>
          <a:p>
            <a:pPr marL="285750" indent="-285750">
              <a:lnSpc>
                <a:spcPct val="100000"/>
              </a:lnSpc>
              <a:buFont typeface="Arial" charset="0"/>
              <a:buChar char="•"/>
            </a:pPr>
            <a:r>
              <a:rPr lang="en-US" altLang="en-US" sz="2000">
                <a:solidFill>
                  <a:schemeClr val="tx1"/>
                </a:solidFill>
              </a:rPr>
              <a:t>Easy, but time-consuming</a:t>
            </a:r>
          </a:p>
          <a:p>
            <a:pPr marL="285750" indent="-285750">
              <a:lnSpc>
                <a:spcPct val="100000"/>
              </a:lnSpc>
              <a:buFont typeface="Arial" charset="0"/>
              <a:buChar char="•"/>
            </a:pPr>
            <a:r>
              <a:rPr lang="en-US" altLang="en-US" sz="2000">
                <a:solidFill>
                  <a:schemeClr val="tx1"/>
                </a:solidFill>
              </a:rPr>
              <a:t>Could use some volunteers to help!</a:t>
            </a:r>
          </a:p>
        </p:txBody>
      </p:sp>
      <p:sp>
        <p:nvSpPr>
          <p:cNvPr id="2" name="5-Point Star 1"/>
          <p:cNvSpPr/>
          <p:nvPr/>
        </p:nvSpPr>
        <p:spPr>
          <a:xfrm>
            <a:off x="9677400" y="5105400"/>
            <a:ext cx="685800" cy="685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8382764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l="19632" t="9863" r="41257" b="3287"/>
          <a:stretch>
            <a:fillRect/>
          </a:stretch>
        </p:blipFill>
        <p:spPr bwMode="auto">
          <a:xfrm>
            <a:off x="7383463" y="2742406"/>
            <a:ext cx="2927350" cy="3657600"/>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45059" name="Picture 4"/>
          <p:cNvPicPr>
            <a:picLocks noChangeAspect="1" noChangeArrowheads="1"/>
          </p:cNvPicPr>
          <p:nvPr/>
        </p:nvPicPr>
        <p:blipFill>
          <a:blip r:embed="rId3">
            <a:extLst>
              <a:ext uri="{28A0092B-C50C-407E-A947-70E740481C1C}">
                <a14:useLocalDpi xmlns:a14="http://schemas.microsoft.com/office/drawing/2010/main" val="0"/>
              </a:ext>
            </a:extLst>
          </a:blip>
          <a:srcRect l="19774" t="9357" r="41115" b="1770"/>
          <a:stretch>
            <a:fillRect/>
          </a:stretch>
        </p:blipFill>
        <p:spPr bwMode="auto">
          <a:xfrm>
            <a:off x="1981201" y="736417"/>
            <a:ext cx="3540125" cy="4525963"/>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45060" name="Text Placeholder 1"/>
          <p:cNvSpPr>
            <a:spLocks noGrp="1"/>
          </p:cNvSpPr>
          <p:nvPr>
            <p:ph type="body" idx="2"/>
          </p:nvPr>
        </p:nvSpPr>
        <p:spPr>
          <a:xfrm>
            <a:off x="5967413" y="1921512"/>
            <a:ext cx="4343400" cy="762000"/>
          </a:xfrm>
        </p:spPr>
        <p:txBody>
          <a:bodyPr/>
          <a:lstStyle/>
          <a:p>
            <a:pPr marL="285750" indent="-285750">
              <a:lnSpc>
                <a:spcPct val="100000"/>
              </a:lnSpc>
              <a:spcAft>
                <a:spcPts val="600"/>
              </a:spcAft>
              <a:buFont typeface="Arial" charset="0"/>
              <a:buChar char="•"/>
            </a:pPr>
            <a:r>
              <a:rPr lang="en-US" altLang="en-US" sz="2000" dirty="0">
                <a:solidFill>
                  <a:schemeClr val="tx1"/>
                </a:solidFill>
              </a:rPr>
              <a:t>We have put together their service information, obituary, etc.</a:t>
            </a:r>
          </a:p>
          <a:p>
            <a:pPr>
              <a:lnSpc>
                <a:spcPct val="100000"/>
              </a:lnSpc>
            </a:pPr>
            <a:endParaRPr lang="en-US" altLang="en-US" sz="2000" dirty="0">
              <a:solidFill>
                <a:schemeClr val="tx1"/>
              </a:solidFill>
            </a:endParaRPr>
          </a:p>
        </p:txBody>
      </p:sp>
      <p:sp>
        <p:nvSpPr>
          <p:cNvPr id="9" name="Title 1"/>
          <p:cNvSpPr txBox="1">
            <a:spLocks/>
          </p:cNvSpPr>
          <p:nvPr/>
        </p:nvSpPr>
        <p:spPr>
          <a:xfrm>
            <a:off x="5938839" y="566738"/>
            <a:ext cx="4217987" cy="990600"/>
          </a:xfrm>
          <a:prstGeom prst="rect">
            <a:avLst/>
          </a:prstGeom>
          <a:ln w="6350" cap="rnd">
            <a:noFill/>
          </a:ln>
        </p:spPr>
        <p:txBody>
          <a:bodyPr tIns="91440" anchor="b"/>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2600" dirty="0">
                <a:solidFill>
                  <a:srgbClr val="FEFAC9"/>
                </a:solidFill>
              </a:rPr>
              <a:t>The Soldiers – information on individual soldiers</a:t>
            </a:r>
          </a:p>
        </p:txBody>
      </p:sp>
      <p:pic>
        <p:nvPicPr>
          <p:cNvPr id="45062" name="Picture 3"/>
          <p:cNvPicPr>
            <a:picLocks noChangeAspect="1" noChangeArrowheads="1"/>
          </p:cNvPicPr>
          <p:nvPr/>
        </p:nvPicPr>
        <p:blipFill>
          <a:blip r:embed="rId4">
            <a:extLst>
              <a:ext uri="{28A0092B-C50C-407E-A947-70E740481C1C}">
                <a14:useLocalDpi xmlns:a14="http://schemas.microsoft.com/office/drawing/2010/main" val="0"/>
              </a:ext>
            </a:extLst>
          </a:blip>
          <a:srcRect l="19632" t="28326" r="41257" b="11887"/>
          <a:stretch>
            <a:fillRect/>
          </a:stretch>
        </p:blipFill>
        <p:spPr bwMode="auto">
          <a:xfrm>
            <a:off x="5113338" y="3192592"/>
            <a:ext cx="2887663" cy="2482850"/>
          </a:xfrm>
          <a:prstGeom prst="rect">
            <a:avLst/>
          </a:prstGeom>
          <a:noFill/>
          <a:ln w="31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7" name="Text Placeholder 1"/>
          <p:cNvSpPr txBox="1">
            <a:spLocks/>
          </p:cNvSpPr>
          <p:nvPr/>
        </p:nvSpPr>
        <p:spPr bwMode="auto">
          <a:xfrm>
            <a:off x="1828801" y="5381298"/>
            <a:ext cx="3284537" cy="48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ct val="125000"/>
              </a:lnSpc>
              <a:spcBef>
                <a:spcPts val="600"/>
              </a:spcBef>
              <a:spcAft>
                <a:spcPts val="1000"/>
              </a:spcAft>
              <a:buClr>
                <a:schemeClr val="accent2"/>
              </a:buClr>
              <a:buSzPct val="85000"/>
              <a:buFont typeface="Wingdings 2" pitchFamily="18" charset="2"/>
              <a:buNone/>
              <a:defRPr sz="1600" kern="1200">
                <a:solidFill>
                  <a:schemeClr val="tx2"/>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None/>
              <a:defRPr sz="12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None/>
              <a:defRPr sz="10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None/>
              <a:defRPr sz="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None/>
              <a:defRPr sz="9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285750" indent="-285750">
              <a:lnSpc>
                <a:spcPct val="100000"/>
              </a:lnSpc>
              <a:buClr>
                <a:srgbClr val="F3A447"/>
              </a:buClr>
              <a:buFont typeface="Arial" charset="0"/>
              <a:buChar char="•"/>
            </a:pPr>
            <a:r>
              <a:rPr lang="en-US" altLang="en-US" sz="2000" dirty="0">
                <a:solidFill>
                  <a:prstClr val="white"/>
                </a:solidFill>
              </a:rPr>
              <a:t>And, people submit information</a:t>
            </a:r>
          </a:p>
        </p:txBody>
      </p:sp>
    </p:spTree>
    <p:extLst>
      <p:ext uri="{BB962C8B-B14F-4D97-AF65-F5344CB8AC3E}">
        <p14:creationId xmlns:p14="http://schemas.microsoft.com/office/powerpoint/2010/main" val="319285105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Placeholder 1"/>
          <p:cNvSpPr>
            <a:spLocks noGrp="1"/>
          </p:cNvSpPr>
          <p:nvPr>
            <p:ph type="body" idx="2"/>
          </p:nvPr>
        </p:nvSpPr>
        <p:spPr>
          <a:xfrm>
            <a:off x="2090738" y="860426"/>
            <a:ext cx="7696200" cy="587375"/>
          </a:xfrm>
        </p:spPr>
        <p:txBody>
          <a:bodyPr/>
          <a:lstStyle/>
          <a:p>
            <a:pPr marL="285750" indent="-285750">
              <a:buFont typeface="Arial" charset="0"/>
              <a:buChar char="•"/>
            </a:pPr>
            <a:r>
              <a:rPr lang="en-US" altLang="en-US" sz="2000" dirty="0">
                <a:solidFill>
                  <a:schemeClr val="tx1"/>
                </a:solidFill>
              </a:rPr>
              <a:t>Jerry Flint’s page</a:t>
            </a:r>
          </a:p>
        </p:txBody>
      </p:sp>
      <p:sp>
        <p:nvSpPr>
          <p:cNvPr id="9" name="Title 1"/>
          <p:cNvSpPr txBox="1">
            <a:spLocks/>
          </p:cNvSpPr>
          <p:nvPr/>
        </p:nvSpPr>
        <p:spPr>
          <a:xfrm>
            <a:off x="2057400" y="304800"/>
            <a:ext cx="8077200" cy="609600"/>
          </a:xfrm>
          <a:prstGeom prst="rect">
            <a:avLst/>
          </a:prstGeom>
          <a:ln w="6350" cap="rnd">
            <a:noFill/>
          </a:ln>
        </p:spPr>
        <p:txBody>
          <a:bodyPr tIns="91440" anchor="b"/>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2600" dirty="0">
                <a:solidFill>
                  <a:srgbClr val="FEFAC9"/>
                </a:solidFill>
              </a:rPr>
              <a:t>The Soldiers – information on individual soldiers</a:t>
            </a:r>
          </a:p>
        </p:txBody>
      </p:sp>
      <p:pic>
        <p:nvPicPr>
          <p:cNvPr id="7" name="Picture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286000" y="1447800"/>
            <a:ext cx="3678390"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pic>
        <p:nvPicPr>
          <p:cNvPr id="8" name="Picture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324600" y="1219200"/>
            <a:ext cx="3617856" cy="5095336"/>
          </a:xfrm>
          <a:prstGeom prst="rect">
            <a:avLst/>
          </a:prstGeom>
          <a:solidFill>
            <a:schemeClr val="tx2">
              <a:tint val="40000"/>
            </a:schemeClr>
          </a:solidFill>
          <a:ln>
            <a:noFill/>
          </a:ln>
          <a:effectLst>
            <a:outerShdw blurRad="88900" sx="103000" sy="103000" algn="ctr" rotWithShape="0">
              <a:prstClr val="black">
                <a:alpha val="32000"/>
              </a:prstClr>
            </a:outerShdw>
            <a:softEdge rad="1270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864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01119" y="1250869"/>
            <a:ext cx="8466437" cy="5148789"/>
            <a:chOff x="381001" y="1011948"/>
            <a:chExt cx="8466437" cy="5148789"/>
          </a:xfrm>
        </p:grpSpPr>
        <p:pic>
          <p:nvPicPr>
            <p:cNvPr id="11266"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58178" t="30058" r="20840" b="5251"/>
            <a:stretch/>
          </p:blipFill>
          <p:spPr bwMode="auto">
            <a:xfrm>
              <a:off x="381001" y="1024813"/>
              <a:ext cx="2044632" cy="354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1267"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58275" t="7880" r="20769" b="8211"/>
            <a:stretch/>
          </p:blipFill>
          <p:spPr bwMode="auto">
            <a:xfrm>
              <a:off x="2453342" y="1045489"/>
              <a:ext cx="2088090" cy="4701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7925" t="6130" r="20689" b="8583"/>
            <a:stretch/>
          </p:blipFill>
          <p:spPr bwMode="auto">
            <a:xfrm>
              <a:off x="4579038" y="1011948"/>
              <a:ext cx="2104420" cy="4720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57979" t="6554" r="20850" b="9314"/>
            <a:stretch/>
          </p:blipFill>
          <p:spPr bwMode="auto">
            <a:xfrm>
              <a:off x="6734918" y="1024813"/>
              <a:ext cx="2112520" cy="4722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58945" t="46699" r="26453" b="7127"/>
            <a:stretch/>
          </p:blipFill>
          <p:spPr bwMode="auto">
            <a:xfrm>
              <a:off x="892678" y="4343400"/>
              <a:ext cx="1021278" cy="181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sp>
        <p:nvSpPr>
          <p:cNvPr id="7" name="Title 1"/>
          <p:cNvSpPr txBox="1">
            <a:spLocks/>
          </p:cNvSpPr>
          <p:nvPr/>
        </p:nvSpPr>
        <p:spPr>
          <a:xfrm>
            <a:off x="2133600" y="457200"/>
            <a:ext cx="8147050" cy="577850"/>
          </a:xfrm>
          <a:prstGeom prst="rect">
            <a:avLst/>
          </a:prstGeom>
        </p:spPr>
        <p:txBody>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2600" b="1">
                <a:ln w="3200">
                  <a:solidFill>
                    <a:srgbClr val="444D26">
                      <a:shade val="75000"/>
                      <a:alpha val="25000"/>
                    </a:srgbClr>
                  </a:solidFill>
                  <a:prstDash val="solid"/>
                  <a:round/>
                </a:ln>
                <a:solidFill>
                  <a:srgbClr val="FEFAC9"/>
                </a:solidFill>
              </a:rPr>
              <a:t>WordPress Widgets</a:t>
            </a:r>
            <a:endParaRPr sz="1600" b="1">
              <a:ln w="3200">
                <a:solidFill>
                  <a:srgbClr val="444D26">
                    <a:shade val="75000"/>
                    <a:alpha val="25000"/>
                  </a:srgbClr>
                </a:solidFill>
                <a:prstDash val="solid"/>
                <a:round/>
              </a:ln>
              <a:solidFill>
                <a:srgbClr val="FEFAC9"/>
              </a:solidFill>
            </a:endParaRPr>
          </a:p>
        </p:txBody>
      </p:sp>
    </p:spTree>
    <p:extLst>
      <p:ext uri="{BB962C8B-B14F-4D97-AF65-F5344CB8AC3E}">
        <p14:creationId xmlns:p14="http://schemas.microsoft.com/office/powerpoint/2010/main" val="33519360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133600" y="457200"/>
            <a:ext cx="8147050" cy="577850"/>
          </a:xfrm>
          <a:prstGeom prst="rect">
            <a:avLst/>
          </a:prstGeom>
        </p:spPr>
        <p:txBody>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3800" b="1">
                <a:ln w="3200">
                  <a:solidFill>
                    <a:srgbClr val="444D26">
                      <a:shade val="75000"/>
                      <a:alpha val="25000"/>
                    </a:srgbClr>
                  </a:solidFill>
                  <a:prstDash val="solid"/>
                  <a:round/>
                </a:ln>
                <a:solidFill>
                  <a:srgbClr val="FEFAC9"/>
                </a:solidFill>
              </a:rPr>
              <a:t>WordPress Statistics</a:t>
            </a:r>
          </a:p>
        </p:txBody>
      </p:sp>
      <p:pic>
        <p:nvPicPr>
          <p:cNvPr id="3" name="Picture 2"/>
          <p:cNvPicPr>
            <a:picLocks noChangeAspect="1"/>
          </p:cNvPicPr>
          <p:nvPr/>
        </p:nvPicPr>
        <p:blipFill rotWithShape="1">
          <a:blip r:embed="rId2"/>
          <a:srcRect t="13556" r="29000"/>
          <a:stretch/>
        </p:blipFill>
        <p:spPr>
          <a:xfrm>
            <a:off x="2286000" y="1167776"/>
            <a:ext cx="7543800" cy="5166440"/>
          </a:xfrm>
          <a:prstGeom prst="rect">
            <a:avLst/>
          </a:prstGeom>
        </p:spPr>
      </p:pic>
    </p:spTree>
    <p:extLst>
      <p:ext uri="{BB962C8B-B14F-4D97-AF65-F5344CB8AC3E}">
        <p14:creationId xmlns:p14="http://schemas.microsoft.com/office/powerpoint/2010/main" val="151191046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187677" y="304800"/>
            <a:ext cx="2438400" cy="1447800"/>
          </a:xfrm>
          <a:prstGeom prst="rect">
            <a:avLst/>
          </a:prstGeom>
        </p:spPr>
        <p:txBody>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sz="2600" b="1">
                <a:ln w="3200">
                  <a:solidFill>
                    <a:srgbClr val="444D26">
                      <a:shade val="75000"/>
                      <a:alpha val="25000"/>
                    </a:srgbClr>
                  </a:solidFill>
                  <a:prstDash val="solid"/>
                  <a:round/>
                </a:ln>
                <a:solidFill>
                  <a:srgbClr val="FEFAC9"/>
                </a:solidFill>
              </a:rPr>
              <a:t>WordPress Statistics</a:t>
            </a:r>
            <a:endParaRPr sz="1600" b="1">
              <a:ln w="3200">
                <a:solidFill>
                  <a:srgbClr val="444D26">
                    <a:shade val="75000"/>
                    <a:alpha val="25000"/>
                  </a:srgbClr>
                </a:solidFill>
                <a:prstDash val="solid"/>
                <a:round/>
              </a:ln>
              <a:solidFill>
                <a:srgbClr val="FEFAC9"/>
              </a:solidFill>
            </a:endParaRPr>
          </a:p>
        </p:txBody>
      </p:sp>
      <p:sp>
        <p:nvSpPr>
          <p:cNvPr id="5" name="Text Placeholder 1"/>
          <p:cNvSpPr txBox="1">
            <a:spLocks/>
          </p:cNvSpPr>
          <p:nvPr/>
        </p:nvSpPr>
        <p:spPr>
          <a:xfrm>
            <a:off x="1882877" y="1219200"/>
            <a:ext cx="2743200" cy="5334000"/>
          </a:xfrm>
          <a:prstGeom prst="rect">
            <a:avLst/>
          </a:prstGeom>
        </p:spPr>
        <p:txBody>
          <a:bodyPr/>
          <a:lst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285750" indent="-285750">
              <a:buClr>
                <a:srgbClr val="F3A447"/>
              </a:buClr>
              <a:buFont typeface="Arial" charset="0"/>
              <a:buChar char="•"/>
            </a:pPr>
            <a:r>
              <a:rPr lang="en-US" altLang="en-US" sz="2000" dirty="0">
                <a:solidFill>
                  <a:prstClr val="white"/>
                </a:solidFill>
              </a:rPr>
              <a:t>So far: 104,634 visitors</a:t>
            </a:r>
          </a:p>
          <a:p>
            <a:pPr marL="285750" indent="-285750">
              <a:buClr>
                <a:srgbClr val="F3A447"/>
              </a:buClr>
              <a:buFont typeface="Arial" charset="0"/>
              <a:buChar char="•"/>
            </a:pPr>
            <a:r>
              <a:rPr lang="en-US" altLang="en-US" sz="2000" dirty="0">
                <a:solidFill>
                  <a:prstClr val="white"/>
                </a:solidFill>
              </a:rPr>
              <a:t>Best day ever: 618 visitors</a:t>
            </a:r>
          </a:p>
          <a:p>
            <a:pPr marL="285750" indent="-285750">
              <a:buClr>
                <a:srgbClr val="F3A447"/>
              </a:buClr>
              <a:buFont typeface="Arial" charset="0"/>
              <a:buChar char="•"/>
            </a:pPr>
            <a:r>
              <a:rPr lang="en-US" sz="2000" dirty="0">
                <a:solidFill>
                  <a:prstClr val="white"/>
                </a:solidFill>
              </a:rPr>
              <a:t>Our best month was January 2015, with 1,574 visitors and 3,348 views</a:t>
            </a:r>
          </a:p>
          <a:p>
            <a:pPr>
              <a:buClr>
                <a:srgbClr val="F3A447"/>
              </a:buClr>
            </a:pPr>
            <a:r>
              <a:rPr lang="en-US" sz="2000" dirty="0">
                <a:solidFill>
                  <a:prstClr val="white"/>
                </a:solidFill>
              </a:rPr>
              <a:t>Stats have climbed through the years,  total views per year/average per day:</a:t>
            </a:r>
          </a:p>
          <a:p>
            <a:pPr lvl="1"/>
            <a:r>
              <a:rPr lang="en-US" sz="1400" dirty="0">
                <a:solidFill>
                  <a:srgbClr val="FEFAC9"/>
                </a:solidFill>
              </a:rPr>
              <a:t>2011 – 8,028        22</a:t>
            </a:r>
          </a:p>
          <a:p>
            <a:pPr lvl="1"/>
            <a:r>
              <a:rPr lang="en-US" sz="1400" dirty="0">
                <a:solidFill>
                  <a:srgbClr val="FEFAC9"/>
                </a:solidFill>
              </a:rPr>
              <a:t>2012 – 20,271       55</a:t>
            </a:r>
          </a:p>
          <a:p>
            <a:pPr lvl="1"/>
            <a:r>
              <a:rPr lang="en-US" sz="1400" dirty="0">
                <a:solidFill>
                  <a:srgbClr val="FEFAC9"/>
                </a:solidFill>
              </a:rPr>
              <a:t>2013 – 27, 187      74</a:t>
            </a:r>
          </a:p>
          <a:p>
            <a:pPr lvl="1"/>
            <a:r>
              <a:rPr lang="en-US" sz="1400" dirty="0">
                <a:solidFill>
                  <a:srgbClr val="FEFAC9"/>
                </a:solidFill>
              </a:rPr>
              <a:t>2014 – 27, 813      76</a:t>
            </a:r>
            <a:r>
              <a:rPr lang="en-US" sz="1200" dirty="0">
                <a:solidFill>
                  <a:srgbClr val="FEFAC9"/>
                </a:solidFill>
              </a:rPr>
              <a:t> </a:t>
            </a:r>
          </a:p>
          <a:p>
            <a:pPr lvl="1"/>
            <a:r>
              <a:rPr lang="en-US" sz="1200" dirty="0">
                <a:solidFill>
                  <a:srgbClr val="FEFAC9"/>
                </a:solidFill>
              </a:rPr>
              <a:t>2015 so far – 21,335   </a:t>
            </a:r>
            <a:endParaRPr lang="en-US" altLang="en-US" sz="1200" dirty="0">
              <a:solidFill>
                <a:srgbClr val="FEFAC9"/>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l="28278" t="8083" r="29411" b="967"/>
          <a:stretch>
            <a:fillRect/>
          </a:stretch>
        </p:blipFill>
        <p:spPr bwMode="auto">
          <a:xfrm>
            <a:off x="5029201" y="304801"/>
            <a:ext cx="5056239" cy="611414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24616260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473998"/>
            <a:ext cx="8153400" cy="685800"/>
          </a:xfrm>
        </p:spPr>
        <p:txBody>
          <a:bodyPr>
            <a:normAutofit fontScale="90000"/>
          </a:bodyPr>
          <a:lstStyle/>
          <a:p>
            <a:pPr>
              <a:defRPr/>
            </a:pPr>
            <a:r>
              <a:rPr sz="2800" b="1" dirty="0">
                <a:solidFill>
                  <a:schemeClr val="tx2"/>
                </a:solidFill>
              </a:rPr>
              <a:t> </a:t>
            </a:r>
            <a:r>
              <a:rPr b="1" dirty="0" smtClean="0">
                <a:solidFill>
                  <a:schemeClr val="tx2"/>
                </a:solidFill>
              </a:rPr>
              <a:t>Posts Automatically to:</a:t>
            </a:r>
            <a:endParaRPr b="1" dirty="0">
              <a:solidFill>
                <a:schemeClr val="accent2">
                  <a:lumMod val="40000"/>
                  <a:lumOff val="60000"/>
                </a:schemeClr>
              </a:solidFill>
            </a:endParaRPr>
          </a:p>
        </p:txBody>
      </p:sp>
      <p:pic>
        <p:nvPicPr>
          <p:cNvPr id="48134" name="Picture 5"/>
          <p:cNvPicPr>
            <a:picLocks noChangeAspect="1" noChangeArrowheads="1"/>
          </p:cNvPicPr>
          <p:nvPr/>
        </p:nvPicPr>
        <p:blipFill>
          <a:blip r:embed="rId2">
            <a:extLst>
              <a:ext uri="{28A0092B-C50C-407E-A947-70E740481C1C}">
                <a14:useLocalDpi xmlns:a14="http://schemas.microsoft.com/office/drawing/2010/main" val="0"/>
              </a:ext>
            </a:extLst>
          </a:blip>
          <a:srcRect l="58289" t="44330" r="20938" b="28244"/>
          <a:stretch>
            <a:fillRect/>
          </a:stretch>
        </p:blipFill>
        <p:spPr bwMode="auto">
          <a:xfrm>
            <a:off x="7716440" y="4419600"/>
            <a:ext cx="2540915" cy="1888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48136" name="Content Placeholder 1"/>
          <p:cNvSpPr txBox="1">
            <a:spLocks/>
          </p:cNvSpPr>
          <p:nvPr/>
        </p:nvSpPr>
        <p:spPr bwMode="auto">
          <a:xfrm>
            <a:off x="2391663" y="5393718"/>
            <a:ext cx="624758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639763" indent="-2730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fontAlgn="base">
              <a:spcBef>
                <a:spcPts val="300"/>
              </a:spcBef>
              <a:spcAft>
                <a:spcPct val="0"/>
              </a:spcAft>
              <a:buClr>
                <a:srgbClr val="D6903D"/>
              </a:buClr>
              <a:buSzPct val="85000"/>
              <a:buFont typeface="Wingdings 2" pitchFamily="18" charset="2"/>
              <a:buChar char=""/>
            </a:pPr>
            <a:r>
              <a:rPr lang="en-US" altLang="en-US" sz="2400" dirty="0">
                <a:solidFill>
                  <a:prstClr val="white"/>
                </a:solidFill>
                <a:latin typeface="Constantia" pitchFamily="18" charset="0"/>
              </a:rPr>
              <a:t>to get an e-mail every time we post</a:t>
            </a:r>
          </a:p>
          <a:p>
            <a:pPr lvl="1" fontAlgn="base">
              <a:spcBef>
                <a:spcPts val="300"/>
              </a:spcBef>
              <a:spcAft>
                <a:spcPct val="0"/>
              </a:spcAft>
              <a:buClr>
                <a:srgbClr val="D6903D"/>
              </a:buClr>
              <a:buSzPct val="85000"/>
              <a:buFont typeface="Wingdings 2" pitchFamily="18" charset="2"/>
              <a:buChar char=""/>
            </a:pPr>
            <a:r>
              <a:rPr lang="en-US" altLang="en-US" sz="2400" dirty="0">
                <a:solidFill>
                  <a:prstClr val="white"/>
                </a:solidFill>
                <a:latin typeface="Constantia" pitchFamily="18" charset="0"/>
              </a:rPr>
              <a:t>for RSS feed</a:t>
            </a:r>
            <a:endParaRPr lang="en-US" altLang="en-US" sz="1600" dirty="0">
              <a:solidFill>
                <a:prstClr val="white"/>
              </a:solidFill>
              <a:latin typeface="Constantia" pitchFamily="18" charset="0"/>
            </a:endParaRPr>
          </a:p>
        </p:txBody>
      </p:sp>
      <p:pic>
        <p:nvPicPr>
          <p:cNvPr id="8" name="Picture 7"/>
          <p:cNvPicPr>
            <a:picLocks noChangeAspect="1"/>
          </p:cNvPicPr>
          <p:nvPr/>
        </p:nvPicPr>
        <p:blipFill rotWithShape="1">
          <a:blip r:embed="rId3"/>
          <a:srcRect l="11500" t="6444" r="12500"/>
          <a:stretch/>
        </p:blipFill>
        <p:spPr>
          <a:xfrm>
            <a:off x="7055395" y="1264599"/>
            <a:ext cx="3128366" cy="2166188"/>
          </a:xfrm>
          <a:prstGeom prst="rect">
            <a:avLst/>
          </a:prstGeom>
        </p:spPr>
      </p:pic>
      <p:sp>
        <p:nvSpPr>
          <p:cNvPr id="4" name="Content Placeholder 3"/>
          <p:cNvSpPr>
            <a:spLocks noGrp="1"/>
          </p:cNvSpPr>
          <p:nvPr>
            <p:ph idx="1"/>
          </p:nvPr>
        </p:nvSpPr>
        <p:spPr>
          <a:xfrm>
            <a:off x="1981200" y="1371600"/>
            <a:ext cx="5074195" cy="1447800"/>
          </a:xfrm>
        </p:spPr>
        <p:txBody>
          <a:bodyPr/>
          <a:lstStyle/>
          <a:p>
            <a:pPr algn="r"/>
            <a:r>
              <a:rPr lang="en-US" dirty="0" smtClean="0"/>
              <a:t>Twitter</a:t>
            </a:r>
          </a:p>
          <a:p>
            <a:endParaRPr lang="en-US" dirty="0" smtClean="0"/>
          </a:p>
          <a:p>
            <a:r>
              <a:rPr lang="en-US" dirty="0" smtClean="0"/>
              <a:t>Facebook</a:t>
            </a:r>
          </a:p>
          <a:p>
            <a:pPr marL="0" indent="0">
              <a:buNone/>
            </a:pPr>
            <a:endParaRPr lang="en-US" dirty="0"/>
          </a:p>
        </p:txBody>
      </p:sp>
      <p:pic>
        <p:nvPicPr>
          <p:cNvPr id="9" name="Picture 8"/>
          <p:cNvPicPr>
            <a:picLocks noChangeAspect="1"/>
          </p:cNvPicPr>
          <p:nvPr/>
        </p:nvPicPr>
        <p:blipFill rotWithShape="1">
          <a:blip r:embed="rId4"/>
          <a:srcRect l="21000" t="13556" r="38000" b="4667"/>
          <a:stretch/>
        </p:blipFill>
        <p:spPr>
          <a:xfrm>
            <a:off x="3762125" y="2124998"/>
            <a:ext cx="2418530" cy="2713473"/>
          </a:xfrm>
          <a:prstGeom prst="rect">
            <a:avLst/>
          </a:prstGeom>
        </p:spPr>
      </p:pic>
      <p:sp>
        <p:nvSpPr>
          <p:cNvPr id="12" name="Title 2"/>
          <p:cNvSpPr txBox="1">
            <a:spLocks/>
          </p:cNvSpPr>
          <p:nvPr/>
        </p:nvSpPr>
        <p:spPr>
          <a:xfrm>
            <a:off x="2286000" y="4806146"/>
            <a:ext cx="8846094" cy="685800"/>
          </a:xfrm>
          <a:prstGeom prst="rect">
            <a:avLst/>
          </a:prstGeom>
          <a:ln w="6350" cap="rnd">
            <a:noFill/>
          </a:ln>
        </p:spPr>
        <p:txBody>
          <a:bodyPr vert="horz" rtlCol="0" anchor="b" anchorCtr="0">
            <a:normAutofit fontScale="97500"/>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defRPr/>
            </a:pPr>
            <a:r>
              <a:rPr sz="2800" b="1">
                <a:ln w="3200">
                  <a:solidFill>
                    <a:srgbClr val="444D26">
                      <a:shade val="75000"/>
                      <a:alpha val="25000"/>
                    </a:srgbClr>
                  </a:solidFill>
                  <a:prstDash val="solid"/>
                  <a:round/>
                </a:ln>
                <a:solidFill>
                  <a:srgbClr val="FEFAC9"/>
                </a:solidFill>
              </a:rPr>
              <a:t> </a:t>
            </a:r>
            <a:r>
              <a:rPr sz="3900" b="1">
                <a:ln w="3200">
                  <a:solidFill>
                    <a:srgbClr val="444D26">
                      <a:shade val="75000"/>
                      <a:alpha val="25000"/>
                    </a:srgbClr>
                  </a:solidFill>
                  <a:prstDash val="solid"/>
                  <a:round/>
                </a:ln>
                <a:solidFill>
                  <a:srgbClr val="FEFAC9"/>
                </a:solidFill>
              </a:rPr>
              <a:t>Or Sign Up:</a:t>
            </a:r>
          </a:p>
        </p:txBody>
      </p:sp>
    </p:spTree>
    <p:extLst>
      <p:ext uri="{BB962C8B-B14F-4D97-AF65-F5344CB8AC3E}">
        <p14:creationId xmlns:p14="http://schemas.microsoft.com/office/powerpoint/2010/main" val="185981432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473998"/>
            <a:ext cx="8153400" cy="685800"/>
          </a:xfrm>
        </p:spPr>
        <p:txBody>
          <a:bodyPr>
            <a:normAutofit fontScale="90000"/>
          </a:bodyPr>
          <a:lstStyle/>
          <a:p>
            <a:pPr>
              <a:defRPr/>
            </a:pPr>
            <a:r>
              <a:rPr sz="2800" b="1" dirty="0">
                <a:solidFill>
                  <a:schemeClr val="tx2"/>
                </a:solidFill>
              </a:rPr>
              <a:t> </a:t>
            </a:r>
            <a:r>
              <a:rPr b="1" dirty="0" smtClean="0">
                <a:solidFill>
                  <a:schemeClr val="tx2"/>
                </a:solidFill>
              </a:rPr>
              <a:t>It Pays to Do Automatic Posts</a:t>
            </a:r>
            <a:endParaRPr b="1" dirty="0">
              <a:solidFill>
                <a:schemeClr val="accent2">
                  <a:lumMod val="40000"/>
                  <a:lumOff val="60000"/>
                </a:schemeClr>
              </a:solidFill>
            </a:endParaRPr>
          </a:p>
        </p:txBody>
      </p:sp>
      <p:pic>
        <p:nvPicPr>
          <p:cNvPr id="48134" name="Picture 5"/>
          <p:cNvPicPr>
            <a:picLocks noChangeAspect="1" noChangeArrowheads="1"/>
          </p:cNvPicPr>
          <p:nvPr/>
        </p:nvPicPr>
        <p:blipFill>
          <a:blip r:embed="rId2">
            <a:extLst>
              <a:ext uri="{28A0092B-C50C-407E-A947-70E740481C1C}">
                <a14:useLocalDpi xmlns:a14="http://schemas.microsoft.com/office/drawing/2010/main" val="0"/>
              </a:ext>
            </a:extLst>
          </a:blip>
          <a:srcRect l="58289" t="44330" r="20938" b="28244"/>
          <a:stretch>
            <a:fillRect/>
          </a:stretch>
        </p:blipFill>
        <p:spPr bwMode="auto">
          <a:xfrm>
            <a:off x="5739943" y="1370877"/>
            <a:ext cx="2540915" cy="1888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8" name="Picture 7"/>
          <p:cNvPicPr>
            <a:picLocks noChangeAspect="1"/>
          </p:cNvPicPr>
          <p:nvPr/>
        </p:nvPicPr>
        <p:blipFill rotWithShape="1">
          <a:blip r:embed="rId3"/>
          <a:srcRect l="11500" t="6444" r="12500"/>
          <a:stretch/>
        </p:blipFill>
        <p:spPr>
          <a:xfrm>
            <a:off x="7086601" y="3411480"/>
            <a:ext cx="2709265" cy="1875988"/>
          </a:xfrm>
          <a:prstGeom prst="rect">
            <a:avLst/>
          </a:prstGeom>
        </p:spPr>
      </p:pic>
      <p:sp>
        <p:nvSpPr>
          <p:cNvPr id="4" name="Content Placeholder 3"/>
          <p:cNvSpPr>
            <a:spLocks noGrp="1"/>
          </p:cNvSpPr>
          <p:nvPr>
            <p:ph idx="1"/>
          </p:nvPr>
        </p:nvSpPr>
        <p:spPr>
          <a:xfrm>
            <a:off x="1778915" y="3581400"/>
            <a:ext cx="1895138" cy="2139146"/>
          </a:xfrm>
        </p:spPr>
        <p:txBody>
          <a:bodyPr/>
          <a:lstStyle/>
          <a:p>
            <a:r>
              <a:rPr lang="en-US" dirty="0" smtClean="0"/>
              <a:t>Facebook: we pick up </a:t>
            </a:r>
            <a:r>
              <a:rPr lang="en-US" b="1" dirty="0" smtClean="0">
                <a:solidFill>
                  <a:schemeClr val="accent2"/>
                </a:solidFill>
              </a:rPr>
              <a:t>125</a:t>
            </a:r>
            <a:r>
              <a:rPr lang="en-US" dirty="0" smtClean="0"/>
              <a:t> more followers</a:t>
            </a:r>
          </a:p>
          <a:p>
            <a:pPr marL="0" indent="0">
              <a:buNone/>
            </a:pPr>
            <a:endParaRPr lang="en-US" dirty="0"/>
          </a:p>
        </p:txBody>
      </p:sp>
      <p:pic>
        <p:nvPicPr>
          <p:cNvPr id="9" name="Picture 8"/>
          <p:cNvPicPr>
            <a:picLocks noChangeAspect="1"/>
          </p:cNvPicPr>
          <p:nvPr/>
        </p:nvPicPr>
        <p:blipFill rotWithShape="1">
          <a:blip r:embed="rId4"/>
          <a:srcRect l="21000" t="13556" r="38000" b="4667"/>
          <a:stretch/>
        </p:blipFill>
        <p:spPr>
          <a:xfrm>
            <a:off x="3752441" y="3581401"/>
            <a:ext cx="2418530" cy="2713473"/>
          </a:xfrm>
          <a:prstGeom prst="rect">
            <a:avLst/>
          </a:prstGeom>
        </p:spPr>
      </p:pic>
      <p:sp>
        <p:nvSpPr>
          <p:cNvPr id="11" name="Content Placeholder 3"/>
          <p:cNvSpPr txBox="1">
            <a:spLocks/>
          </p:cNvSpPr>
          <p:nvPr/>
        </p:nvSpPr>
        <p:spPr bwMode="auto">
          <a:xfrm>
            <a:off x="7010400" y="5356492"/>
            <a:ext cx="3014066" cy="95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buClr>
                <a:srgbClr val="F3A447"/>
              </a:buClr>
            </a:pPr>
            <a:r>
              <a:rPr lang="en-US" dirty="0">
                <a:solidFill>
                  <a:prstClr val="white"/>
                </a:solidFill>
              </a:rPr>
              <a:t>Twitter: we pick up </a:t>
            </a:r>
            <a:r>
              <a:rPr lang="en-US" b="1" dirty="0">
                <a:solidFill>
                  <a:srgbClr val="F3A447"/>
                </a:solidFill>
              </a:rPr>
              <a:t>140</a:t>
            </a:r>
            <a:r>
              <a:rPr lang="en-US" dirty="0">
                <a:solidFill>
                  <a:prstClr val="white"/>
                </a:solidFill>
              </a:rPr>
              <a:t> more </a:t>
            </a:r>
          </a:p>
          <a:p>
            <a:pPr marL="0" indent="0">
              <a:buClr>
                <a:srgbClr val="F3A447"/>
              </a:buClr>
              <a:buNone/>
            </a:pPr>
            <a:endParaRPr lang="en-US" dirty="0">
              <a:solidFill>
                <a:prstClr val="white"/>
              </a:solidFill>
            </a:endParaRPr>
          </a:p>
        </p:txBody>
      </p:sp>
      <p:sp>
        <p:nvSpPr>
          <p:cNvPr id="13" name="Content Placeholder 3"/>
          <p:cNvSpPr txBox="1">
            <a:spLocks/>
          </p:cNvSpPr>
          <p:nvPr/>
        </p:nvSpPr>
        <p:spPr bwMode="auto">
          <a:xfrm>
            <a:off x="2895600" y="1469924"/>
            <a:ext cx="2667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buClr>
                <a:srgbClr val="F3A447"/>
              </a:buClr>
            </a:pPr>
            <a:r>
              <a:rPr lang="en-US" dirty="0">
                <a:solidFill>
                  <a:prstClr val="white"/>
                </a:solidFill>
              </a:rPr>
              <a:t>The blog itself has only </a:t>
            </a:r>
            <a:r>
              <a:rPr lang="en-US" b="1" dirty="0">
                <a:solidFill>
                  <a:srgbClr val="F3A447"/>
                </a:solidFill>
              </a:rPr>
              <a:t>67</a:t>
            </a:r>
            <a:r>
              <a:rPr lang="en-US" dirty="0">
                <a:solidFill>
                  <a:prstClr val="white"/>
                </a:solidFill>
              </a:rPr>
              <a:t> followers </a:t>
            </a:r>
          </a:p>
          <a:p>
            <a:pPr marL="0" indent="0">
              <a:buClr>
                <a:srgbClr val="F3A447"/>
              </a:buClr>
              <a:buNone/>
            </a:pPr>
            <a:endParaRPr lang="en-US" dirty="0">
              <a:solidFill>
                <a:prstClr val="white"/>
              </a:solidFill>
            </a:endParaRPr>
          </a:p>
        </p:txBody>
      </p:sp>
    </p:spTree>
    <p:extLst>
      <p:ext uri="{BB962C8B-B14F-4D97-AF65-F5344CB8AC3E}">
        <p14:creationId xmlns:p14="http://schemas.microsoft.com/office/powerpoint/2010/main" val="204554574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447800"/>
            <a:ext cx="7696200" cy="1600200"/>
          </a:xfrm>
        </p:spPr>
        <p:txBody>
          <a:bodyPr/>
          <a:lstStyle/>
          <a:p>
            <a:pPr marL="0" indent="0">
              <a:buNone/>
              <a:defRPr/>
            </a:pPr>
            <a:endParaRPr lang="en-US" sz="1200" b="1" dirty="0">
              <a:solidFill>
                <a:schemeClr val="accent1">
                  <a:lumMod val="60000"/>
                  <a:lumOff val="40000"/>
                </a:schemeClr>
              </a:solidFill>
            </a:endParaRPr>
          </a:p>
          <a:p>
            <a:pPr lvl="1">
              <a:defRPr/>
            </a:pPr>
            <a:r>
              <a:rPr lang="en-US" dirty="0" smtClean="0"/>
              <a:t>thecivilwarandnorthwestwisconsin.wordpress.com</a:t>
            </a:r>
          </a:p>
          <a:p>
            <a:pPr lvl="1">
              <a:defRPr/>
            </a:pPr>
            <a:r>
              <a:rPr lang="en-US" dirty="0" smtClean="0"/>
              <a:t>www.uwrf.edu/archives  </a:t>
            </a:r>
          </a:p>
          <a:p>
            <a:pPr marL="731838" lvl="2" indent="0">
              <a:buNone/>
              <a:defRPr/>
            </a:pPr>
            <a:r>
              <a:rPr lang="en-US" dirty="0" smtClean="0"/>
              <a:t>then “Civil War Blog” link on side navigation bar</a:t>
            </a:r>
          </a:p>
          <a:p>
            <a:pPr marL="0" indent="0">
              <a:buNone/>
              <a:defRPr/>
            </a:pPr>
            <a:endParaRPr lang="en-US" dirty="0"/>
          </a:p>
        </p:txBody>
      </p:sp>
      <p:sp>
        <p:nvSpPr>
          <p:cNvPr id="3" name="Title 2"/>
          <p:cNvSpPr>
            <a:spLocks noGrp="1"/>
          </p:cNvSpPr>
          <p:nvPr>
            <p:ph type="title"/>
          </p:nvPr>
        </p:nvSpPr>
        <p:spPr>
          <a:xfrm>
            <a:off x="2057400" y="876299"/>
            <a:ext cx="2667000" cy="685800"/>
          </a:xfrm>
        </p:spPr>
        <p:txBody>
          <a:bodyPr>
            <a:normAutofit fontScale="90000"/>
          </a:bodyPr>
          <a:lstStyle/>
          <a:p>
            <a:pPr>
              <a:defRPr/>
            </a:pPr>
            <a:r>
              <a:rPr sz="2800" b="1" dirty="0">
                <a:solidFill>
                  <a:schemeClr val="tx2"/>
                </a:solidFill>
              </a:rPr>
              <a:t> </a:t>
            </a:r>
            <a:r>
              <a:rPr sz="4000" b="1" dirty="0">
                <a:solidFill>
                  <a:schemeClr val="tx2"/>
                </a:solidFill>
              </a:rPr>
              <a:t>Find Us</a:t>
            </a:r>
            <a:endParaRPr sz="4000" b="1" dirty="0">
              <a:solidFill>
                <a:schemeClr val="accent2">
                  <a:lumMod val="40000"/>
                  <a:lumOff val="60000"/>
                </a:schemeClr>
              </a:solidFill>
            </a:endParaRPr>
          </a:p>
        </p:txBody>
      </p:sp>
      <p:cxnSp>
        <p:nvCxnSpPr>
          <p:cNvPr id="5" name="Straight Arrow Connector 4"/>
          <p:cNvCxnSpPr/>
          <p:nvPr/>
        </p:nvCxnSpPr>
        <p:spPr>
          <a:xfrm>
            <a:off x="3505200" y="54864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870" t="7907" r="25871" b="16579"/>
          <a:stretch/>
        </p:blipFill>
        <p:spPr bwMode="auto">
          <a:xfrm>
            <a:off x="4447867" y="2962124"/>
            <a:ext cx="4162733" cy="35910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Oval 6"/>
          <p:cNvSpPr/>
          <p:nvPr/>
        </p:nvSpPr>
        <p:spPr>
          <a:xfrm>
            <a:off x="4495801" y="5379474"/>
            <a:ext cx="557213" cy="213852"/>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63631427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524000"/>
            <a:ext cx="8153400" cy="4419600"/>
          </a:xfrm>
        </p:spPr>
        <p:txBody>
          <a:bodyPr/>
          <a:lstStyle/>
          <a:p>
            <a:pPr>
              <a:defRPr/>
            </a:pPr>
            <a:r>
              <a:rPr lang="en-US" b="1" dirty="0" smtClean="0">
                <a:solidFill>
                  <a:schemeClr val="accent1">
                    <a:lumMod val="60000"/>
                    <a:lumOff val="40000"/>
                  </a:schemeClr>
                </a:solidFill>
                <a:latin typeface="+mj-lt"/>
              </a:rPr>
              <a:t>University </a:t>
            </a:r>
            <a:r>
              <a:rPr lang="en-US" b="1" dirty="0">
                <a:solidFill>
                  <a:schemeClr val="accent1">
                    <a:lumMod val="60000"/>
                    <a:lumOff val="40000"/>
                  </a:schemeClr>
                </a:solidFill>
                <a:latin typeface="+mj-lt"/>
              </a:rPr>
              <a:t>Archives and Area Research </a:t>
            </a:r>
            <a:r>
              <a:rPr lang="en-US" b="1" dirty="0" smtClean="0">
                <a:solidFill>
                  <a:schemeClr val="accent1">
                    <a:lumMod val="60000"/>
                    <a:lumOff val="40000"/>
                  </a:schemeClr>
                </a:solidFill>
                <a:latin typeface="+mj-lt"/>
              </a:rPr>
              <a:t>Center:</a:t>
            </a:r>
          </a:p>
          <a:p>
            <a:pPr lvl="1">
              <a:defRPr/>
            </a:pPr>
            <a:r>
              <a:rPr lang="en-US" dirty="0" smtClean="0"/>
              <a:t>E-mail:   archives@uwrf.edu (kathryn.otto@uwrf.edu)</a:t>
            </a:r>
          </a:p>
          <a:p>
            <a:pPr lvl="1">
              <a:defRPr/>
            </a:pPr>
            <a:r>
              <a:rPr lang="en-US" dirty="0" smtClean="0"/>
              <a:t>Phone:   715-425-3567</a:t>
            </a:r>
          </a:p>
          <a:p>
            <a:pPr lvl="1">
              <a:defRPr/>
            </a:pPr>
            <a:r>
              <a:rPr lang="en-US" dirty="0" smtClean="0"/>
              <a:t>Visit us:  170 </a:t>
            </a:r>
            <a:r>
              <a:rPr lang="en-US" dirty="0" err="1" smtClean="0"/>
              <a:t>Chalmer</a:t>
            </a:r>
            <a:r>
              <a:rPr lang="en-US" dirty="0" smtClean="0"/>
              <a:t> </a:t>
            </a:r>
            <a:r>
              <a:rPr lang="en-US" dirty="0" err="1" smtClean="0"/>
              <a:t>Davee</a:t>
            </a:r>
            <a:r>
              <a:rPr lang="en-US" dirty="0" smtClean="0"/>
              <a:t> Library (lower level)</a:t>
            </a:r>
          </a:p>
          <a:p>
            <a:pPr lvl="2">
              <a:defRPr/>
            </a:pPr>
            <a:r>
              <a:rPr lang="en-US" dirty="0" smtClean="0"/>
              <a:t>Monday-Friday  10:00–4:30</a:t>
            </a:r>
          </a:p>
          <a:p>
            <a:pPr lvl="2">
              <a:defRPr/>
            </a:pPr>
            <a:r>
              <a:rPr lang="en-US" dirty="0" smtClean="0"/>
              <a:t>2</a:t>
            </a:r>
            <a:r>
              <a:rPr lang="en-US" baseline="30000" dirty="0" smtClean="0"/>
              <a:t>nd</a:t>
            </a:r>
            <a:r>
              <a:rPr lang="en-US" dirty="0" smtClean="0"/>
              <a:t> Saturday of every month  10:00–4:30,                           Introduction to the Archives class at 9:15</a:t>
            </a:r>
          </a:p>
          <a:p>
            <a:pPr>
              <a:defRPr/>
            </a:pPr>
            <a:endParaRPr lang="en-US" dirty="0" smtClean="0"/>
          </a:p>
          <a:p>
            <a:pPr>
              <a:defRPr/>
            </a:pPr>
            <a:endParaRPr lang="en-US" dirty="0"/>
          </a:p>
        </p:txBody>
      </p:sp>
      <p:sp>
        <p:nvSpPr>
          <p:cNvPr id="3" name="Title 2"/>
          <p:cNvSpPr>
            <a:spLocks noGrp="1"/>
          </p:cNvSpPr>
          <p:nvPr>
            <p:ph type="title"/>
          </p:nvPr>
        </p:nvSpPr>
        <p:spPr>
          <a:xfrm>
            <a:off x="1981200" y="685800"/>
            <a:ext cx="8229600" cy="685800"/>
          </a:xfrm>
        </p:spPr>
        <p:txBody>
          <a:bodyPr>
            <a:normAutofit fontScale="90000"/>
          </a:bodyPr>
          <a:lstStyle/>
          <a:p>
            <a:pPr>
              <a:defRPr/>
            </a:pPr>
            <a:r>
              <a:rPr sz="2800" b="1" dirty="0">
                <a:solidFill>
                  <a:schemeClr val="tx2"/>
                </a:solidFill>
              </a:rPr>
              <a:t> </a:t>
            </a:r>
            <a:r>
              <a:rPr sz="4000" b="1" dirty="0">
                <a:solidFill>
                  <a:schemeClr val="tx2"/>
                </a:solidFill>
              </a:rPr>
              <a:t>Find Us</a:t>
            </a:r>
            <a:endParaRPr sz="4000" b="1" dirty="0">
              <a:solidFill>
                <a:schemeClr val="accent2">
                  <a:lumMod val="40000"/>
                  <a:lumOff val="60000"/>
                </a:schemeClr>
              </a:solidFill>
            </a:endParaRPr>
          </a:p>
        </p:txBody>
      </p:sp>
      <p:pic>
        <p:nvPicPr>
          <p:cNvPr id="49156"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3352800"/>
            <a:ext cx="2171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343400"/>
            <a:ext cx="16573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4905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8800" dirty="0" smtClean="0"/>
              <a:t>Coffee and Mingle Break </a:t>
            </a:r>
            <a:endParaRPr lang="en-US" sz="8800" dirty="0"/>
          </a:p>
        </p:txBody>
      </p:sp>
      <p:sp>
        <p:nvSpPr>
          <p:cNvPr id="5" name="Subtitle 4"/>
          <p:cNvSpPr>
            <a:spLocks noGrp="1"/>
          </p:cNvSpPr>
          <p:nvPr>
            <p:ph type="subTitle" idx="1"/>
          </p:nvPr>
        </p:nvSpPr>
        <p:spPr>
          <a:xfrm>
            <a:off x="1051560" y="4678369"/>
            <a:ext cx="7891272" cy="1069848"/>
          </a:xfrm>
        </p:spPr>
        <p:txBody>
          <a:bodyPr>
            <a:normAutofit/>
          </a:bodyPr>
          <a:lstStyle/>
          <a:p>
            <a:r>
              <a:rPr lang="en-US" dirty="0" smtClean="0">
                <a:latin typeface="High Tower Text" panose="02040502050506030303" pitchFamily="18" charset="0"/>
              </a:rPr>
              <a:t>Sponsored by Saving Tape</a:t>
            </a:r>
          </a:p>
          <a:p>
            <a:r>
              <a:rPr lang="en-US" dirty="0" smtClean="0">
                <a:latin typeface="High Tower Text" panose="02040502050506030303" pitchFamily="18" charset="0"/>
              </a:rPr>
              <a:t>3:45 – 4:00 pm</a:t>
            </a:r>
          </a:p>
        </p:txBody>
      </p:sp>
    </p:spTree>
    <p:extLst>
      <p:ext uri="{BB962C8B-B14F-4D97-AF65-F5344CB8AC3E}">
        <p14:creationId xmlns:p14="http://schemas.microsoft.com/office/powerpoint/2010/main" val="423270118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Three</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u="sng" dirty="0" smtClean="0">
                <a:latin typeface="High Tower Text" panose="02040502050506030303" pitchFamily="18" charset="0"/>
              </a:rPr>
              <a:t>Two Repositories, One Strategy: Marketing Digital Collections</a:t>
            </a:r>
          </a:p>
          <a:p>
            <a:pPr marL="0" indent="0" algn="ctr">
              <a:buNone/>
            </a:pPr>
            <a:endParaRPr lang="en-US" sz="3600" u="sng" dirty="0" smtClean="0">
              <a:latin typeface="High Tower Text" panose="02040502050506030303" pitchFamily="18" charset="0"/>
            </a:endParaRPr>
          </a:p>
          <a:p>
            <a:r>
              <a:rPr lang="en-US" sz="3600" dirty="0" smtClean="0">
                <a:latin typeface="High Tower Text" panose="02040502050506030303" pitchFamily="18" charset="0"/>
              </a:rPr>
              <a:t>Presenters: </a:t>
            </a:r>
            <a:r>
              <a:rPr lang="en-US" sz="3600" dirty="0" err="1" smtClean="0">
                <a:latin typeface="High Tower Text" panose="02040502050506030303" pitchFamily="18" charset="0"/>
              </a:rPr>
              <a:t>Daardi</a:t>
            </a:r>
            <a:r>
              <a:rPr lang="en-US" sz="3600" dirty="0" smtClean="0">
                <a:latin typeface="High Tower Text" panose="02040502050506030303" pitchFamily="18" charset="0"/>
              </a:rPr>
              <a:t> Sizemore and Heidi Southworth, Minnesota State University, Mankato</a:t>
            </a:r>
            <a:endParaRPr lang="en-US" sz="3600" dirty="0">
              <a:latin typeface="High Tower Text" panose="02040502050506030303" pitchFamily="18" charset="0"/>
            </a:endParaRPr>
          </a:p>
        </p:txBody>
      </p:sp>
    </p:spTree>
    <p:extLst>
      <p:ext uri="{BB962C8B-B14F-4D97-AF65-F5344CB8AC3E}">
        <p14:creationId xmlns:p14="http://schemas.microsoft.com/office/powerpoint/2010/main" val="147335584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219200"/>
            <a:ext cx="7772400" cy="2514600"/>
          </a:xfrm>
        </p:spPr>
        <p:txBody>
          <a:bodyPr/>
          <a:lstStyle/>
          <a:p>
            <a:r>
              <a:rPr lang="en-US" dirty="0" smtClean="0"/>
              <a:t>Two Repositories, One Strategy:</a:t>
            </a:r>
            <a:br>
              <a:rPr lang="en-US" dirty="0" smtClean="0"/>
            </a:br>
            <a:r>
              <a:rPr lang="en-US" dirty="0" smtClean="0"/>
              <a:t>Marketing Digital Collections</a:t>
            </a:r>
            <a:endParaRPr lang="en-US" dirty="0"/>
          </a:p>
        </p:txBody>
      </p:sp>
      <p:sp>
        <p:nvSpPr>
          <p:cNvPr id="3" name="Subtitle 2"/>
          <p:cNvSpPr>
            <a:spLocks noGrp="1"/>
          </p:cNvSpPr>
          <p:nvPr>
            <p:ph type="subTitle" idx="1"/>
          </p:nvPr>
        </p:nvSpPr>
        <p:spPr>
          <a:xfrm>
            <a:off x="2895600" y="4267200"/>
            <a:ext cx="7315200" cy="1981200"/>
          </a:xfrm>
        </p:spPr>
        <p:txBody>
          <a:bodyPr/>
          <a:lstStyle/>
          <a:p>
            <a:pPr algn="r"/>
            <a:r>
              <a:rPr lang="en-US" sz="2000" dirty="0"/>
              <a:t>Daardi Sizemore, Archives and Special Collections Librarian</a:t>
            </a:r>
          </a:p>
          <a:p>
            <a:pPr algn="r"/>
            <a:r>
              <a:rPr lang="en-US" sz="2000" dirty="0"/>
              <a:t>Heidi Southworth, Digital </a:t>
            </a:r>
            <a:r>
              <a:rPr lang="en-US" sz="2000" dirty="0"/>
              <a:t>Initiatives </a:t>
            </a:r>
            <a:r>
              <a:rPr lang="en-US" sz="2000" dirty="0"/>
              <a:t>Librarian</a:t>
            </a:r>
          </a:p>
          <a:p>
            <a:pPr algn="r"/>
            <a:r>
              <a:rPr lang="en-US" sz="2000" dirty="0"/>
              <a:t>4th Annual Minnesota Archives Symposium</a:t>
            </a:r>
            <a:endParaRPr lang="en-US" sz="2000" dirty="0"/>
          </a:p>
          <a:p>
            <a:pPr algn="r"/>
            <a:r>
              <a:rPr lang="en-US" sz="2000" dirty="0"/>
              <a:t>November 2, 2015</a:t>
            </a:r>
          </a:p>
          <a:p>
            <a:pPr algn="r"/>
            <a:endParaRPr lang="en-US" sz="2000" dirty="0"/>
          </a:p>
          <a:p>
            <a:pPr algn="r"/>
            <a:r>
              <a:rPr lang="en-US" sz="2400" dirty="0"/>
              <a:t> </a:t>
            </a:r>
            <a:endParaRPr lang="en-US" dirty="0" smtClean="0"/>
          </a:p>
          <a:p>
            <a:r>
              <a:rPr lang="en-US" dirty="0"/>
              <a:t> </a:t>
            </a:r>
          </a:p>
        </p:txBody>
      </p:sp>
    </p:spTree>
    <p:extLst>
      <p:ext uri="{BB962C8B-B14F-4D97-AF65-F5344CB8AC3E}">
        <p14:creationId xmlns:p14="http://schemas.microsoft.com/office/powerpoint/2010/main" val="314131429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816" y="124752"/>
            <a:ext cx="6798734" cy="1303867"/>
          </a:xfrm>
        </p:spPr>
        <p:txBody>
          <a:bodyPr>
            <a:normAutofit/>
          </a:bodyPr>
          <a:lstStyle/>
          <a:p>
            <a:r>
              <a:rPr lang="en-US" b="1" dirty="0" smtClean="0"/>
              <a:t>Quick Overview of our Digitization Experience</a:t>
            </a:r>
            <a:endParaRPr lang="en-US" b="1" dirty="0"/>
          </a:p>
        </p:txBody>
      </p:sp>
      <p:sp>
        <p:nvSpPr>
          <p:cNvPr id="3" name="Content Placeholder 2"/>
          <p:cNvSpPr>
            <a:spLocks noGrp="1"/>
          </p:cNvSpPr>
          <p:nvPr>
            <p:ph sz="half" idx="1"/>
          </p:nvPr>
        </p:nvSpPr>
        <p:spPr>
          <a:xfrm>
            <a:off x="1792550" y="1717718"/>
            <a:ext cx="4191000" cy="3810000"/>
          </a:xfrm>
        </p:spPr>
        <p:txBody>
          <a:bodyPr>
            <a:normAutofit fontScale="92500" lnSpcReduction="10000"/>
          </a:bodyPr>
          <a:lstStyle/>
          <a:p>
            <a:pPr>
              <a:buFont typeface="Arial" panose="020B0604020202020204" pitchFamily="34" charset="0"/>
              <a:buChar char="•"/>
            </a:pPr>
            <a:r>
              <a:rPr lang="en-US" sz="1900" dirty="0"/>
              <a:t>Began working with MDL in 2000</a:t>
            </a:r>
          </a:p>
          <a:p>
            <a:pPr>
              <a:buFont typeface="Arial" panose="020B0604020202020204" pitchFamily="34" charset="0"/>
              <a:buChar char="•"/>
            </a:pPr>
            <a:r>
              <a:rPr lang="en-US" sz="1900" dirty="0"/>
              <a:t>Started</a:t>
            </a:r>
          </a:p>
          <a:p>
            <a:pPr lvl="1">
              <a:buFont typeface="Arial" panose="020B0604020202020204" pitchFamily="34" charset="0"/>
              <a:buChar char="•"/>
            </a:pPr>
            <a:r>
              <a:rPr lang="en-US" sz="1900" dirty="0"/>
              <a:t>Digitizing photos in 2006</a:t>
            </a:r>
          </a:p>
          <a:p>
            <a:pPr lvl="1">
              <a:buFont typeface="Arial" panose="020B0604020202020204" pitchFamily="34" charset="0"/>
              <a:buChar char="•"/>
            </a:pPr>
            <a:r>
              <a:rPr lang="en-US" sz="1900" dirty="0"/>
              <a:t>Digitizing student magazine and newspaper in 2010</a:t>
            </a:r>
          </a:p>
          <a:p>
            <a:pPr lvl="1">
              <a:buFont typeface="Arial" panose="020B0604020202020204" pitchFamily="34" charset="0"/>
              <a:buChar char="•"/>
            </a:pPr>
            <a:r>
              <a:rPr lang="en-US" sz="1900" dirty="0"/>
              <a:t>Providing Access to Oral Histories in 2012</a:t>
            </a:r>
            <a:endParaRPr lang="en-US" sz="1900" dirty="0"/>
          </a:p>
          <a:p>
            <a:pPr>
              <a:buFont typeface="Arial" panose="020B0604020202020204" pitchFamily="34" charset="0"/>
              <a:buChar char="•"/>
            </a:pPr>
            <a:r>
              <a:rPr lang="en-US" sz="1900" dirty="0"/>
              <a:t>Access</a:t>
            </a:r>
          </a:p>
          <a:p>
            <a:pPr lvl="1">
              <a:buFont typeface="Arial" panose="020B0604020202020204" pitchFamily="34" charset="0"/>
              <a:buChar char="•"/>
            </a:pPr>
            <a:r>
              <a:rPr lang="en-US" sz="1900" dirty="0"/>
              <a:t>University Archives Digital Collections via CONTENTdm</a:t>
            </a:r>
          </a:p>
          <a:p>
            <a:pPr lvl="1">
              <a:buFont typeface="Arial" panose="020B0604020202020204" pitchFamily="34" charset="0"/>
              <a:buChar char="•"/>
            </a:pPr>
            <a:r>
              <a:rPr lang="en-US" sz="1900" dirty="0"/>
              <a:t>Minnesota Digital Library (some items)</a:t>
            </a:r>
          </a:p>
          <a:p>
            <a:endParaRPr lang="en-US" dirty="0" smtClean="0"/>
          </a:p>
        </p:txBody>
      </p:sp>
      <p:pic>
        <p:nvPicPr>
          <p:cNvPr id="7" name="Content Placeholder 6"/>
          <p:cNvPicPr>
            <a:picLocks noGrp="1" noChangeAspect="1"/>
          </p:cNvPicPr>
          <p:nvPr>
            <p:ph sz="half" idx="2"/>
          </p:nvPr>
        </p:nvPicPr>
        <p:blipFill>
          <a:blip r:embed="rId3"/>
          <a:stretch>
            <a:fillRect/>
          </a:stretch>
        </p:blipFill>
        <p:spPr>
          <a:xfrm>
            <a:off x="6267450" y="1805093"/>
            <a:ext cx="3657600" cy="2650331"/>
          </a:xfrm>
          <a:prstGeom prst="rect">
            <a:avLst/>
          </a:prstGeom>
        </p:spPr>
      </p:pic>
      <p:sp>
        <p:nvSpPr>
          <p:cNvPr id="8" name="TextBox 7"/>
          <p:cNvSpPr txBox="1"/>
          <p:nvPr/>
        </p:nvSpPr>
        <p:spPr>
          <a:xfrm>
            <a:off x="6267450" y="4545839"/>
            <a:ext cx="3657600" cy="253916"/>
          </a:xfrm>
          <a:prstGeom prst="rect">
            <a:avLst/>
          </a:prstGeom>
          <a:noFill/>
        </p:spPr>
        <p:txBody>
          <a:bodyPr wrap="square" rtlCol="0">
            <a:spAutoFit/>
          </a:bodyPr>
          <a:lstStyle/>
          <a:p>
            <a:pPr algn="ctr" fontAlgn="base">
              <a:spcBef>
                <a:spcPct val="20000"/>
              </a:spcBef>
              <a:spcAft>
                <a:spcPct val="0"/>
              </a:spcAft>
              <a:buFontTx/>
              <a:buChar char="•"/>
            </a:pPr>
            <a:r>
              <a:rPr lang="en-US" sz="1050" dirty="0">
                <a:solidFill>
                  <a:prstClr val="black"/>
                </a:solidFill>
              </a:rPr>
              <a:t>Old Main with fence, Mankato State Normal School, 1857</a:t>
            </a:r>
          </a:p>
        </p:txBody>
      </p:sp>
    </p:spTree>
    <p:extLst>
      <p:ext uri="{BB962C8B-B14F-4D97-AF65-F5344CB8AC3E}">
        <p14:creationId xmlns:p14="http://schemas.microsoft.com/office/powerpoint/2010/main" val="109490913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Building our Digital Future </a:t>
            </a:r>
            <a:endParaRPr lang="en-US" b="1" dirty="0"/>
          </a:p>
        </p:txBody>
      </p:sp>
      <p:pic>
        <p:nvPicPr>
          <p:cNvPr id="5" name="Content Placeholder 4"/>
          <p:cNvPicPr>
            <a:picLocks noGrp="1" noChangeAspect="1"/>
          </p:cNvPicPr>
          <p:nvPr>
            <p:ph sz="half" idx="1"/>
          </p:nvPr>
        </p:nvPicPr>
        <p:blipFill>
          <a:blip r:embed="rId2"/>
          <a:stretch>
            <a:fillRect/>
          </a:stretch>
        </p:blipFill>
        <p:spPr>
          <a:xfrm>
            <a:off x="2201557" y="1828800"/>
            <a:ext cx="3657600" cy="2564606"/>
          </a:xfrm>
          <a:prstGeom prst="rect">
            <a:avLst/>
          </a:prstGeom>
          <a:ln>
            <a:solidFill>
              <a:schemeClr val="accent1"/>
            </a:solidFill>
          </a:ln>
        </p:spPr>
      </p:pic>
      <p:sp>
        <p:nvSpPr>
          <p:cNvPr id="4" name="Content Placeholder 3"/>
          <p:cNvSpPr>
            <a:spLocks noGrp="1"/>
          </p:cNvSpPr>
          <p:nvPr>
            <p:ph sz="half" idx="2"/>
          </p:nvPr>
        </p:nvSpPr>
        <p:spPr>
          <a:xfrm>
            <a:off x="6169152" y="1725787"/>
            <a:ext cx="3813048" cy="3837432"/>
          </a:xfrm>
        </p:spPr>
        <p:txBody>
          <a:bodyPr>
            <a:normAutofit fontScale="70000" lnSpcReduction="20000"/>
          </a:bodyPr>
          <a:lstStyle/>
          <a:p>
            <a:r>
              <a:rPr lang="en-US" dirty="0" smtClean="0"/>
              <a:t>Increased emphasis on digitization efforts @ MSU</a:t>
            </a:r>
          </a:p>
          <a:p>
            <a:pPr lvl="1"/>
            <a:r>
              <a:rPr lang="en-US" dirty="0" smtClean="0"/>
              <a:t>2013</a:t>
            </a:r>
          </a:p>
          <a:p>
            <a:pPr lvl="1"/>
            <a:r>
              <a:rPr lang="en-US" dirty="0" smtClean="0"/>
              <a:t>Archivist back to full time</a:t>
            </a:r>
          </a:p>
          <a:p>
            <a:pPr lvl="1"/>
            <a:r>
              <a:rPr lang="en-US" dirty="0" smtClean="0"/>
              <a:t>New Librarian </a:t>
            </a:r>
          </a:p>
          <a:p>
            <a:pPr lvl="1"/>
            <a:r>
              <a:rPr lang="en-US" dirty="0" smtClean="0"/>
              <a:t>New staff member</a:t>
            </a:r>
          </a:p>
          <a:p>
            <a:r>
              <a:rPr lang="en-US" dirty="0" smtClean="0"/>
              <a:t>Focus on Institutional Repository</a:t>
            </a:r>
          </a:p>
          <a:p>
            <a:pPr lvl="1"/>
            <a:r>
              <a:rPr lang="en-US" dirty="0" smtClean="0"/>
              <a:t>Vendor demos</a:t>
            </a:r>
          </a:p>
          <a:p>
            <a:r>
              <a:rPr lang="en-US" dirty="0" smtClean="0"/>
              <a:t>CONTENTdm Level maxing out</a:t>
            </a:r>
          </a:p>
          <a:p>
            <a:pPr lvl="1"/>
            <a:r>
              <a:rPr lang="en-US" dirty="0" smtClean="0"/>
              <a:t>Looking @ big financial investment</a:t>
            </a:r>
          </a:p>
          <a:p>
            <a:pPr marL="685800" lvl="2" indent="0">
              <a:buNone/>
            </a:pPr>
            <a:endParaRPr lang="en-US" dirty="0" smtClean="0"/>
          </a:p>
          <a:p>
            <a:pPr marL="0" indent="0">
              <a:buNone/>
            </a:pPr>
            <a:endParaRPr lang="en-US" dirty="0" smtClean="0"/>
          </a:p>
          <a:p>
            <a:pPr marL="342900" lvl="1" indent="0">
              <a:buNone/>
            </a:pPr>
            <a:endParaRPr lang="en-US" dirty="0"/>
          </a:p>
        </p:txBody>
      </p:sp>
      <p:sp>
        <p:nvSpPr>
          <p:cNvPr id="6" name="TextBox 5"/>
          <p:cNvSpPr txBox="1"/>
          <p:nvPr/>
        </p:nvSpPr>
        <p:spPr>
          <a:xfrm>
            <a:off x="2201557" y="4645819"/>
            <a:ext cx="3657600" cy="646331"/>
          </a:xfrm>
          <a:prstGeom prst="rect">
            <a:avLst/>
          </a:prstGeom>
          <a:noFill/>
        </p:spPr>
        <p:txBody>
          <a:bodyPr wrap="square" rtlCol="0">
            <a:spAutoFit/>
          </a:bodyPr>
          <a:lstStyle/>
          <a:p>
            <a:pPr algn="ctr" eaLnBrk="0" fontAlgn="base" hangingPunct="0">
              <a:spcBef>
                <a:spcPct val="0"/>
              </a:spcBef>
              <a:spcAft>
                <a:spcPct val="0"/>
              </a:spcAft>
            </a:pPr>
            <a:r>
              <a:rPr lang="en-US" sz="1200" dirty="0">
                <a:solidFill>
                  <a:prstClr val="black"/>
                </a:solidFill>
              </a:rPr>
              <a:t>A photograph of the construction on Memorial Library addition; Unidentified workers on building; </a:t>
            </a:r>
            <a:br>
              <a:rPr lang="en-US" sz="1200" dirty="0">
                <a:solidFill>
                  <a:prstClr val="black"/>
                </a:solidFill>
              </a:rPr>
            </a:br>
            <a:r>
              <a:rPr lang="en-US" sz="1200" dirty="0">
                <a:solidFill>
                  <a:prstClr val="black"/>
                </a:solidFill>
              </a:rPr>
              <a:t>Mankato State University, 1991.</a:t>
            </a:r>
          </a:p>
        </p:txBody>
      </p:sp>
    </p:spTree>
    <p:extLst>
      <p:ext uri="{BB962C8B-B14F-4D97-AF65-F5344CB8AC3E}">
        <p14:creationId xmlns:p14="http://schemas.microsoft.com/office/powerpoint/2010/main" val="271748765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Our Solution: Two Products</a:t>
            </a:r>
            <a:endParaRPr lang="en-US" b="1" dirty="0"/>
          </a:p>
        </p:txBody>
      </p:sp>
      <p:sp>
        <p:nvSpPr>
          <p:cNvPr id="6" name="Text Placeholder 5"/>
          <p:cNvSpPr>
            <a:spLocks noGrp="1"/>
          </p:cNvSpPr>
          <p:nvPr>
            <p:ph type="body" idx="1"/>
          </p:nvPr>
        </p:nvSpPr>
        <p:spPr/>
        <p:txBody>
          <a:bodyPr/>
          <a:lstStyle/>
          <a:p>
            <a:r>
              <a:rPr lang="en-US" dirty="0" smtClean="0"/>
              <a:t>Cornerstone</a:t>
            </a:r>
            <a:endParaRPr lang="en-US" dirty="0"/>
          </a:p>
        </p:txBody>
      </p:sp>
      <p:sp>
        <p:nvSpPr>
          <p:cNvPr id="7" name="Content Placeholder 6"/>
          <p:cNvSpPr>
            <a:spLocks noGrp="1"/>
          </p:cNvSpPr>
          <p:nvPr>
            <p:ph sz="half" idx="2"/>
          </p:nvPr>
        </p:nvSpPr>
        <p:spPr/>
        <p:txBody>
          <a:bodyPr/>
          <a:lstStyle/>
          <a:p>
            <a:r>
              <a:rPr lang="en-US" sz="2000" b="0" dirty="0"/>
              <a:t>Lots of questions</a:t>
            </a:r>
            <a:endParaRPr lang="en-US" sz="2000" b="0" dirty="0"/>
          </a:p>
          <a:p>
            <a:r>
              <a:rPr lang="en-US" sz="2000" b="0" dirty="0"/>
              <a:t>Vendor Demos = 3 products and 40 </a:t>
            </a:r>
            <a:r>
              <a:rPr lang="en-US" sz="2000" b="0" dirty="0"/>
              <a:t>more questions</a:t>
            </a:r>
            <a:endParaRPr lang="en-US" sz="2000" b="0" dirty="0"/>
          </a:p>
          <a:p>
            <a:r>
              <a:rPr lang="en-US" sz="2000" b="0" u="sng" dirty="0"/>
              <a:t>Finding the Best Fit for Us </a:t>
            </a:r>
            <a:r>
              <a:rPr lang="en-US" sz="2000" b="0" dirty="0"/>
              <a:t>= </a:t>
            </a:r>
            <a:r>
              <a:rPr lang="en-US" sz="2000" b="0" dirty="0" err="1"/>
              <a:t>bepress</a:t>
            </a:r>
            <a:r>
              <a:rPr lang="en-US" sz="2000" b="0" dirty="0"/>
              <a:t> Digital </a:t>
            </a:r>
            <a:r>
              <a:rPr lang="en-US" sz="2000" b="0" dirty="0"/>
              <a:t>Commons</a:t>
            </a:r>
            <a:r>
              <a:rPr lang="en-US" sz="2000" b="0" dirty="0">
                <a:latin typeface="Calibri" panose="020F0502020204030204" pitchFamily="34" charset="0"/>
              </a:rPr>
              <a:t>®</a:t>
            </a:r>
            <a:endParaRPr lang="en-US" sz="2000" b="0" dirty="0">
              <a:latin typeface="Calibri" panose="020F0502020204030204" pitchFamily="34" charset="0"/>
            </a:endParaRPr>
          </a:p>
          <a:p>
            <a:pPr marL="0" indent="0" algn="ctr">
              <a:buNone/>
            </a:pPr>
            <a:r>
              <a:rPr lang="en-US" sz="2000" dirty="0">
                <a:latin typeface="Calibri" panose="020F0502020204030204" pitchFamily="34" charset="0"/>
              </a:rPr>
              <a:t>A</a:t>
            </a:r>
            <a:r>
              <a:rPr lang="en-US" sz="2000" b="0" dirty="0">
                <a:latin typeface="Calibri" panose="020F0502020204030204" pitchFamily="34" charset="0"/>
              </a:rPr>
              <a:t> </a:t>
            </a:r>
            <a:r>
              <a:rPr lang="en-US" sz="2000" dirty="0"/>
              <a:t>well-developed, professional, customizable, highly discoverable, presentation and publication platform with excellent customer support.</a:t>
            </a:r>
            <a:endParaRPr lang="en-US" sz="2000" b="0" dirty="0">
              <a:latin typeface="Calibri" panose="020F0502020204030204" pitchFamily="34" charset="0"/>
            </a:endParaRPr>
          </a:p>
          <a:p>
            <a:pPr lvl="1"/>
            <a:endParaRPr lang="en-US" sz="1800" dirty="0"/>
          </a:p>
          <a:p>
            <a:endParaRPr lang="en-US" dirty="0"/>
          </a:p>
        </p:txBody>
      </p:sp>
      <p:sp>
        <p:nvSpPr>
          <p:cNvPr id="8" name="Text Placeholder 7"/>
          <p:cNvSpPr>
            <a:spLocks noGrp="1"/>
          </p:cNvSpPr>
          <p:nvPr>
            <p:ph type="body" sz="quarter" idx="3"/>
          </p:nvPr>
        </p:nvSpPr>
        <p:spPr/>
        <p:txBody>
          <a:bodyPr/>
          <a:lstStyle/>
          <a:p>
            <a:r>
              <a:rPr lang="en-US" dirty="0" smtClean="0"/>
              <a:t>ARCH</a:t>
            </a:r>
            <a:endParaRPr lang="en-US" dirty="0"/>
          </a:p>
        </p:txBody>
      </p:sp>
      <p:sp>
        <p:nvSpPr>
          <p:cNvPr id="9" name="Content Placeholder 8"/>
          <p:cNvSpPr>
            <a:spLocks noGrp="1"/>
          </p:cNvSpPr>
          <p:nvPr>
            <p:ph sz="quarter" idx="4"/>
          </p:nvPr>
        </p:nvSpPr>
        <p:spPr/>
        <p:txBody>
          <a:bodyPr/>
          <a:lstStyle/>
          <a:p>
            <a:r>
              <a:rPr lang="en-US" sz="2000" b="0" dirty="0"/>
              <a:t>Less questions </a:t>
            </a:r>
          </a:p>
          <a:p>
            <a:r>
              <a:rPr lang="en-US" sz="2000" b="0" dirty="0"/>
              <a:t>Vendor Demo = 1 product</a:t>
            </a:r>
          </a:p>
          <a:p>
            <a:r>
              <a:rPr lang="en-US" sz="2000" b="0" u="sng" dirty="0"/>
              <a:t>Finding the Best Fit for Us</a:t>
            </a:r>
            <a:r>
              <a:rPr lang="en-US" sz="2000" b="0" dirty="0"/>
              <a:t> = </a:t>
            </a:r>
            <a:r>
              <a:rPr lang="en-US" sz="2000" b="0" dirty="0" err="1"/>
              <a:t>Islandora</a:t>
            </a:r>
            <a:r>
              <a:rPr lang="en-US" sz="2000" b="0" dirty="0"/>
              <a:t> by PALS</a:t>
            </a:r>
          </a:p>
          <a:p>
            <a:pPr marL="0" indent="0" algn="ctr">
              <a:buNone/>
            </a:pPr>
            <a:r>
              <a:rPr lang="en-US" sz="2000" dirty="0"/>
              <a:t/>
            </a:r>
            <a:br>
              <a:rPr lang="en-US" sz="2000" dirty="0"/>
            </a:br>
            <a:r>
              <a:rPr lang="en-US" sz="2000" dirty="0"/>
              <a:t>A well developed, professional, customizable, highly discoverable, presentation and preservation platform with excellent customer support. </a:t>
            </a:r>
            <a:endParaRPr lang="en-US" sz="1600" dirty="0"/>
          </a:p>
          <a:p>
            <a:endParaRPr lang="en-US" b="0" dirty="0"/>
          </a:p>
        </p:txBody>
      </p:sp>
    </p:spTree>
    <p:extLst>
      <p:ext uri="{BB962C8B-B14F-4D97-AF65-F5344CB8AC3E}">
        <p14:creationId xmlns:p14="http://schemas.microsoft.com/office/powerpoint/2010/main" val="149317292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Setting a Cornerstone</a:t>
            </a:r>
            <a:endParaRPr lang="en-US" b="1" dirty="0"/>
          </a:p>
        </p:txBody>
      </p:sp>
      <p:sp>
        <p:nvSpPr>
          <p:cNvPr id="4" name="Content Placeholder 3"/>
          <p:cNvSpPr>
            <a:spLocks noGrp="1"/>
          </p:cNvSpPr>
          <p:nvPr>
            <p:ph sz="half" idx="1"/>
          </p:nvPr>
        </p:nvSpPr>
        <p:spPr>
          <a:xfrm>
            <a:off x="2295525" y="1576388"/>
            <a:ext cx="3767138" cy="4367212"/>
          </a:xfrm>
        </p:spPr>
        <p:txBody>
          <a:bodyPr/>
          <a:lstStyle/>
          <a:p>
            <a:r>
              <a:rPr lang="en-US" sz="2400" dirty="0"/>
              <a:t>Finding a name</a:t>
            </a:r>
          </a:p>
          <a:p>
            <a:r>
              <a:rPr lang="en-US" sz="2400" dirty="0"/>
              <a:t>Logo (Printing Services)</a:t>
            </a:r>
          </a:p>
          <a:p>
            <a:r>
              <a:rPr lang="en-US" sz="2400" dirty="0"/>
              <a:t>Integrated Marketing and Graphic Design</a:t>
            </a:r>
          </a:p>
          <a:p>
            <a:pPr lvl="1"/>
            <a:r>
              <a:rPr lang="en-US" sz="2800" dirty="0"/>
              <a:t>When is purple not purple?</a:t>
            </a:r>
          </a:p>
          <a:p>
            <a:pPr lvl="1"/>
            <a:r>
              <a:rPr lang="en-US" sz="2800" dirty="0"/>
              <a:t>Hierarchy</a:t>
            </a:r>
          </a:p>
          <a:p>
            <a:r>
              <a:rPr lang="en-US" sz="2400" dirty="0"/>
              <a:t>Loaded existing content</a:t>
            </a:r>
          </a:p>
          <a:p>
            <a:pPr lvl="2"/>
            <a:endParaRPr lang="en-US" dirty="0" smtClean="0"/>
          </a:p>
          <a:p>
            <a:pPr lvl="1"/>
            <a:endParaRPr lang="en-US" dirty="0" smtClean="0"/>
          </a:p>
          <a:p>
            <a:endParaRPr lang="en-US"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44789" y="2514600"/>
            <a:ext cx="3295650" cy="1600200"/>
          </a:xfrm>
          <a:ln w="38100">
            <a:solidFill>
              <a:schemeClr val="tx1"/>
            </a:solidFill>
          </a:ln>
        </p:spPr>
      </p:pic>
    </p:spTree>
    <p:extLst>
      <p:ext uri="{BB962C8B-B14F-4D97-AF65-F5344CB8AC3E}">
        <p14:creationId xmlns:p14="http://schemas.microsoft.com/office/powerpoint/2010/main" val="194135485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Plan</a:t>
            </a:r>
            <a:endParaRPr lang="en-US" b="1" dirty="0"/>
          </a:p>
        </p:txBody>
      </p:sp>
      <p:sp>
        <p:nvSpPr>
          <p:cNvPr id="4" name="Content Placeholder 3"/>
          <p:cNvSpPr>
            <a:spLocks noGrp="1"/>
          </p:cNvSpPr>
          <p:nvPr>
            <p:ph sz="half" idx="1"/>
          </p:nvPr>
        </p:nvSpPr>
        <p:spPr>
          <a:xfrm>
            <a:off x="2295525" y="1447801"/>
            <a:ext cx="3767138" cy="4448175"/>
          </a:xfrm>
        </p:spPr>
        <p:txBody>
          <a:bodyPr/>
          <a:lstStyle/>
          <a:p>
            <a:r>
              <a:rPr lang="en-US" dirty="0" smtClean="0"/>
              <a:t>Marketing Goals</a:t>
            </a:r>
          </a:p>
          <a:p>
            <a:r>
              <a:rPr lang="en-US" dirty="0" smtClean="0"/>
              <a:t>Core Message</a:t>
            </a:r>
          </a:p>
          <a:p>
            <a:r>
              <a:rPr lang="en-US" dirty="0" smtClean="0"/>
              <a:t>Strategies for Marketing</a:t>
            </a:r>
          </a:p>
          <a:p>
            <a:pPr lvl="1"/>
            <a:r>
              <a:rPr lang="en-US" dirty="0" smtClean="0"/>
              <a:t>Publications</a:t>
            </a:r>
          </a:p>
          <a:p>
            <a:pPr lvl="1"/>
            <a:r>
              <a:rPr lang="en-US" dirty="0" smtClean="0"/>
              <a:t>News media</a:t>
            </a:r>
          </a:p>
          <a:p>
            <a:pPr lvl="1"/>
            <a:r>
              <a:rPr lang="en-US" dirty="0" smtClean="0"/>
              <a:t>Electronic media</a:t>
            </a:r>
          </a:p>
          <a:p>
            <a:pPr lvl="1"/>
            <a:r>
              <a:rPr lang="en-US" dirty="0" smtClean="0"/>
              <a:t>Special events and outreach</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79862" y="1431235"/>
            <a:ext cx="3522217" cy="4663440"/>
          </a:xfrm>
          <a:ln w="25400">
            <a:solidFill>
              <a:schemeClr val="tx1"/>
            </a:solidFill>
          </a:ln>
        </p:spPr>
      </p:pic>
    </p:spTree>
    <p:extLst>
      <p:ext uri="{BB962C8B-B14F-4D97-AF65-F5344CB8AC3E}">
        <p14:creationId xmlns:p14="http://schemas.microsoft.com/office/powerpoint/2010/main" val="238971200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526" y="152400"/>
            <a:ext cx="7686675" cy="1295400"/>
          </a:xfrm>
        </p:spPr>
        <p:txBody>
          <a:bodyPr/>
          <a:lstStyle/>
          <a:p>
            <a:r>
              <a:rPr lang="en-US" b="1" dirty="0" smtClean="0"/>
              <a:t> </a:t>
            </a:r>
            <a:endParaRPr lang="en-US" b="1" dirty="0"/>
          </a:p>
        </p:txBody>
      </p:sp>
      <p:sp>
        <p:nvSpPr>
          <p:cNvPr id="3" name="Content Placeholder 2"/>
          <p:cNvSpPr>
            <a:spLocks noGrp="1"/>
          </p:cNvSpPr>
          <p:nvPr>
            <p:ph idx="1"/>
          </p:nvPr>
        </p:nvSpPr>
        <p:spPr>
          <a:xfrm>
            <a:off x="2295526" y="1600200"/>
            <a:ext cx="7686675" cy="4495800"/>
          </a:xfrm>
        </p:spPr>
        <p:txBody>
          <a:bodyPr/>
          <a:lstStyle/>
          <a:p>
            <a:pPr marL="0" indent="0">
              <a:buNone/>
            </a:pPr>
            <a:endParaRPr lang="en-US" sz="2800" b="0" dirty="0"/>
          </a:p>
          <a:p>
            <a:pPr lvl="1"/>
            <a:endParaRPr lang="en-US" dirty="0"/>
          </a:p>
        </p:txBody>
      </p:sp>
      <p:pic>
        <p:nvPicPr>
          <p:cNvPr id="5" name="Picture 4"/>
          <p:cNvPicPr>
            <a:picLocks noChangeAspect="1"/>
          </p:cNvPicPr>
          <p:nvPr/>
        </p:nvPicPr>
        <p:blipFill>
          <a:blip r:embed="rId3"/>
          <a:stretch>
            <a:fillRect/>
          </a:stretch>
        </p:blipFill>
        <p:spPr>
          <a:xfrm>
            <a:off x="2362200" y="304800"/>
            <a:ext cx="7359006" cy="5669280"/>
          </a:xfrm>
          <a:prstGeom prst="rect">
            <a:avLst/>
          </a:prstGeom>
        </p:spPr>
      </p:pic>
    </p:spTree>
    <p:extLst>
      <p:ext uri="{BB962C8B-B14F-4D97-AF65-F5344CB8AC3E}">
        <p14:creationId xmlns:p14="http://schemas.microsoft.com/office/powerpoint/2010/main" val="301565574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526" y="152400"/>
            <a:ext cx="7686675" cy="685800"/>
          </a:xfrm>
        </p:spPr>
        <p:txBody>
          <a:bodyPr/>
          <a:lstStyle/>
          <a:p>
            <a:r>
              <a:rPr lang="en-US" b="1" dirty="0" smtClean="0"/>
              <a:t>1</a:t>
            </a:r>
            <a:r>
              <a:rPr lang="en-US" b="1" baseline="30000" dirty="0" smtClean="0"/>
              <a:t>st</a:t>
            </a:r>
            <a:r>
              <a:rPr lang="en-US" b="1" dirty="0" smtClean="0"/>
              <a:t> Design = June 17, 2014</a:t>
            </a:r>
            <a:endParaRPr lang="en-US"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7000" y="1219200"/>
            <a:ext cx="6521696"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4294645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526" y="381000"/>
            <a:ext cx="7686675" cy="1066800"/>
          </a:xfrm>
        </p:spPr>
        <p:txBody>
          <a:bodyPr/>
          <a:lstStyle/>
          <a:p>
            <a:r>
              <a:rPr lang="en-US" b="1" dirty="0" smtClean="0"/>
              <a:t>Before Integrated Marketing</a:t>
            </a:r>
            <a:endParaRPr lang="en-US" b="1" dirty="0"/>
          </a:p>
        </p:txBody>
      </p:sp>
      <p:sp>
        <p:nvSpPr>
          <p:cNvPr id="3" name="Content Placeholder 2"/>
          <p:cNvSpPr>
            <a:spLocks noGrp="1"/>
          </p:cNvSpPr>
          <p:nvPr>
            <p:ph idx="1"/>
          </p:nvPr>
        </p:nvSpPr>
        <p:spPr>
          <a:xfrm>
            <a:off x="2295526" y="1676400"/>
            <a:ext cx="7686675" cy="4114800"/>
          </a:xfrm>
        </p:spPr>
        <p:txBody>
          <a:bodyPr/>
          <a:lstStyle/>
          <a:p>
            <a:r>
              <a:rPr lang="en-US" sz="2600" b="0" dirty="0"/>
              <a:t>Campus Professional Development Day Presentation  </a:t>
            </a:r>
          </a:p>
          <a:p>
            <a:r>
              <a:rPr lang="en-US" sz="2600" b="0" dirty="0"/>
              <a:t>Internal Library Staff/Student Presentations  </a:t>
            </a:r>
          </a:p>
          <a:p>
            <a:r>
              <a:rPr lang="en-US" sz="2600" b="0" dirty="0"/>
              <a:t>Campus Faculty Association Executive Meeting  </a:t>
            </a:r>
          </a:p>
          <a:p>
            <a:r>
              <a:rPr lang="en-US" sz="2600" b="0" dirty="0"/>
              <a:t>LibGuide (FAQ, Contact Information)</a:t>
            </a:r>
          </a:p>
          <a:p>
            <a:r>
              <a:rPr lang="en-US" sz="2600" b="0" dirty="0"/>
              <a:t>Conversations in the Hallway, the Elevator, in Campus Meetings and the Bathroom (Okay, maybe not that last one…)</a:t>
            </a:r>
          </a:p>
        </p:txBody>
      </p:sp>
    </p:spTree>
    <p:extLst>
      <p:ext uri="{BB962C8B-B14F-4D97-AF65-F5344CB8AC3E}">
        <p14:creationId xmlns:p14="http://schemas.microsoft.com/office/powerpoint/2010/main" val="397883094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1387" y="228600"/>
            <a:ext cx="7686675" cy="914400"/>
          </a:xfrm>
        </p:spPr>
        <p:txBody>
          <a:bodyPr/>
          <a:lstStyle/>
          <a:p>
            <a:r>
              <a:rPr lang="en-US" b="1" dirty="0" smtClean="0"/>
              <a:t>After Integrated Marketing</a:t>
            </a:r>
            <a:endParaRPr lang="en-US" b="1" dirty="0"/>
          </a:p>
        </p:txBody>
      </p:sp>
      <p:sp>
        <p:nvSpPr>
          <p:cNvPr id="3" name="Content Placeholder 2"/>
          <p:cNvSpPr>
            <a:spLocks noGrp="1"/>
          </p:cNvSpPr>
          <p:nvPr>
            <p:ph idx="1"/>
          </p:nvPr>
        </p:nvSpPr>
        <p:spPr>
          <a:xfrm>
            <a:off x="2301387" y="1136374"/>
            <a:ext cx="7686675" cy="4959626"/>
          </a:xfrm>
        </p:spPr>
        <p:txBody>
          <a:bodyPr/>
          <a:lstStyle/>
          <a:p>
            <a:r>
              <a:rPr lang="en-US" b="0" dirty="0" smtClean="0"/>
              <a:t>Council of Deans, President’s Cabinet Presentation, Provost’s Speech at the President’s Retreat</a:t>
            </a:r>
            <a:endParaRPr lang="en-US" b="0" dirty="0"/>
          </a:p>
          <a:p>
            <a:r>
              <a:rPr lang="en-US" b="0" dirty="0" smtClean="0"/>
              <a:t>University’s homepage (Campus Press Release)</a:t>
            </a:r>
          </a:p>
          <a:p>
            <a:r>
              <a:rPr lang="en-US" b="0" dirty="0" smtClean="0"/>
              <a:t>Articles in the Mankato Free Press and the Reporter (student newspaper)</a:t>
            </a:r>
          </a:p>
          <a:p>
            <a:r>
              <a:rPr lang="en-US" b="0" dirty="0" smtClean="0"/>
              <a:t>KMSU interview</a:t>
            </a:r>
          </a:p>
          <a:p>
            <a:r>
              <a:rPr lang="en-US" b="0" dirty="0" smtClean="0"/>
              <a:t>Library homepage</a:t>
            </a:r>
          </a:p>
          <a:p>
            <a:r>
              <a:rPr lang="en-US" b="0" dirty="0" smtClean="0"/>
              <a:t>Library Services Newsletter articles</a:t>
            </a:r>
          </a:p>
          <a:p>
            <a:r>
              <a:rPr lang="en-US" b="0" dirty="0" smtClean="0"/>
              <a:t>College Department Chairs’ Meetings</a:t>
            </a:r>
          </a:p>
          <a:p>
            <a:r>
              <a:rPr lang="en-US" b="0" dirty="0" smtClean="0"/>
              <a:t>Individual Department Meetings</a:t>
            </a:r>
            <a:endParaRPr lang="en-US" b="0" dirty="0"/>
          </a:p>
          <a:p>
            <a:pPr marL="0" indent="0" algn="r">
              <a:buNone/>
            </a:pPr>
            <a:r>
              <a:rPr lang="en-US" dirty="0" smtClean="0"/>
              <a:t>ALL </a:t>
            </a:r>
            <a:r>
              <a:rPr lang="en-US" dirty="0"/>
              <a:t>THAT MARKETING LEAD TO…    </a:t>
            </a:r>
          </a:p>
          <a:p>
            <a:pPr marL="0" indent="0">
              <a:buNone/>
            </a:pPr>
            <a:endParaRPr lang="en-US" sz="2800" b="0" dirty="0"/>
          </a:p>
        </p:txBody>
      </p:sp>
    </p:spTree>
    <p:extLst>
      <p:ext uri="{BB962C8B-B14F-4D97-AF65-F5344CB8AC3E}">
        <p14:creationId xmlns:p14="http://schemas.microsoft.com/office/powerpoint/2010/main" val="392307591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526" y="76200"/>
            <a:ext cx="7686675" cy="838200"/>
          </a:xfrm>
        </p:spPr>
        <p:txBody>
          <a:bodyPr/>
          <a:lstStyle/>
          <a:p>
            <a:r>
              <a:rPr lang="en-US" b="1" dirty="0" smtClean="0"/>
              <a:t>Immediate Interest!</a:t>
            </a:r>
            <a:endParaRPr lang="en-US" b="1" dirty="0"/>
          </a:p>
        </p:txBody>
      </p:sp>
      <p:pic>
        <p:nvPicPr>
          <p:cNvPr id="6" name="Picture 5"/>
          <p:cNvPicPr>
            <a:picLocks noChangeAspect="1"/>
          </p:cNvPicPr>
          <p:nvPr/>
        </p:nvPicPr>
        <p:blipFill>
          <a:blip r:embed="rId3"/>
          <a:stretch>
            <a:fillRect/>
          </a:stretch>
        </p:blipFill>
        <p:spPr>
          <a:xfrm>
            <a:off x="3303166" y="883920"/>
            <a:ext cx="5671392" cy="5852160"/>
          </a:xfrm>
          <a:prstGeom prst="rect">
            <a:avLst/>
          </a:prstGeom>
          <a:ln w="38100">
            <a:solidFill>
              <a:srgbClr val="000000"/>
            </a:solidFill>
          </a:ln>
        </p:spPr>
      </p:pic>
    </p:spTree>
    <p:extLst>
      <p:ext uri="{BB962C8B-B14F-4D97-AF65-F5344CB8AC3E}">
        <p14:creationId xmlns:p14="http://schemas.microsoft.com/office/powerpoint/2010/main" val="292797583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Building an ARCH</a:t>
            </a:r>
            <a:endParaRPr lang="en-US" b="1" dirty="0"/>
          </a:p>
        </p:txBody>
      </p:sp>
      <p:sp>
        <p:nvSpPr>
          <p:cNvPr id="4" name="Content Placeholder 3"/>
          <p:cNvSpPr>
            <a:spLocks noGrp="1"/>
          </p:cNvSpPr>
          <p:nvPr>
            <p:ph sz="half" idx="1"/>
          </p:nvPr>
        </p:nvSpPr>
        <p:spPr>
          <a:xfrm>
            <a:off x="2209800" y="1597171"/>
            <a:ext cx="3767138" cy="3838575"/>
          </a:xfrm>
        </p:spPr>
        <p:txBody>
          <a:bodyPr/>
          <a:lstStyle/>
          <a:p>
            <a:r>
              <a:rPr lang="en-US" sz="2400" dirty="0"/>
              <a:t>Finding a name</a:t>
            </a:r>
          </a:p>
          <a:p>
            <a:r>
              <a:rPr lang="en-US" sz="2400" dirty="0"/>
              <a:t>Logo (Printing Services)</a:t>
            </a:r>
          </a:p>
          <a:p>
            <a:r>
              <a:rPr lang="en-US" sz="2400" dirty="0"/>
              <a:t>Integrated Marketing and Graphic Design</a:t>
            </a:r>
          </a:p>
          <a:p>
            <a:pPr lvl="1"/>
            <a:r>
              <a:rPr lang="en-US" sz="2800" dirty="0"/>
              <a:t>Cornerstone</a:t>
            </a:r>
          </a:p>
          <a:p>
            <a:pPr lvl="1"/>
            <a:r>
              <a:rPr lang="en-US" sz="2800" dirty="0"/>
              <a:t>When </a:t>
            </a:r>
            <a:r>
              <a:rPr lang="en-US" sz="2800" dirty="0"/>
              <a:t>is purple not purple?</a:t>
            </a:r>
          </a:p>
          <a:p>
            <a:r>
              <a:rPr lang="en-US" sz="2400" dirty="0"/>
              <a:t>Loaded </a:t>
            </a:r>
            <a:r>
              <a:rPr lang="en-US" sz="2400" dirty="0"/>
              <a:t>existing content</a:t>
            </a:r>
          </a:p>
          <a:p>
            <a:pPr lvl="1"/>
            <a:endParaRPr lang="en-US" dirty="0"/>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165" y="2514600"/>
            <a:ext cx="3781354" cy="1676400"/>
          </a:xfrm>
          <a:ln w="44450">
            <a:solidFill>
              <a:srgbClr val="3F0058"/>
            </a:solidFill>
          </a:ln>
        </p:spPr>
      </p:pic>
    </p:spTree>
    <p:extLst>
      <p:ext uri="{BB962C8B-B14F-4D97-AF65-F5344CB8AC3E}">
        <p14:creationId xmlns:p14="http://schemas.microsoft.com/office/powerpoint/2010/main" val="29735418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ARCH Marketing Plan</a:t>
            </a:r>
            <a:endParaRPr lang="en-US" b="1" dirty="0"/>
          </a:p>
        </p:txBody>
      </p:sp>
      <p:sp>
        <p:nvSpPr>
          <p:cNvPr id="4" name="Content Placeholder 3"/>
          <p:cNvSpPr>
            <a:spLocks noGrp="1"/>
          </p:cNvSpPr>
          <p:nvPr>
            <p:ph sz="half" idx="1"/>
          </p:nvPr>
        </p:nvSpPr>
        <p:spPr>
          <a:xfrm>
            <a:off x="2295525" y="1828801"/>
            <a:ext cx="3767138" cy="3838575"/>
          </a:xfrm>
        </p:spPr>
        <p:txBody>
          <a:bodyPr/>
          <a:lstStyle/>
          <a:p>
            <a:r>
              <a:rPr lang="en-US" dirty="0" smtClean="0"/>
              <a:t>Marketing Goals</a:t>
            </a:r>
          </a:p>
          <a:p>
            <a:r>
              <a:rPr lang="en-US" dirty="0" smtClean="0"/>
              <a:t>Core Message</a:t>
            </a:r>
          </a:p>
          <a:p>
            <a:r>
              <a:rPr lang="en-US" dirty="0" smtClean="0"/>
              <a:t>Strategies for Marketing</a:t>
            </a:r>
          </a:p>
          <a:p>
            <a:pPr lvl="1"/>
            <a:r>
              <a:rPr lang="en-US" dirty="0" smtClean="0"/>
              <a:t>Publications</a:t>
            </a:r>
          </a:p>
          <a:p>
            <a:pPr lvl="1"/>
            <a:r>
              <a:rPr lang="en-US" dirty="0" smtClean="0"/>
              <a:t>News media</a:t>
            </a:r>
          </a:p>
          <a:p>
            <a:pPr lvl="1"/>
            <a:r>
              <a:rPr lang="en-US" dirty="0" smtClean="0"/>
              <a:t>Electronic media</a:t>
            </a:r>
          </a:p>
          <a:p>
            <a:pPr lvl="1"/>
            <a:r>
              <a:rPr lang="en-US" dirty="0" smtClean="0"/>
              <a:t>Special events</a:t>
            </a:r>
            <a:endParaRPr lang="en-US" dirty="0"/>
          </a:p>
        </p:txBody>
      </p:sp>
      <p:pic>
        <p:nvPicPr>
          <p:cNvPr id="7" name="Content Placeholder 6"/>
          <p:cNvPicPr>
            <a:picLocks noGrp="1" noChangeAspect="1"/>
          </p:cNvPicPr>
          <p:nvPr>
            <p:ph sz="half" idx="2"/>
          </p:nvPr>
        </p:nvPicPr>
        <p:blipFill>
          <a:blip r:embed="rId2"/>
          <a:stretch>
            <a:fillRect/>
          </a:stretch>
        </p:blipFill>
        <p:spPr>
          <a:xfrm>
            <a:off x="6477000" y="1828801"/>
            <a:ext cx="2982676" cy="3838575"/>
          </a:xfrm>
          <a:prstGeom prst="rect">
            <a:avLst/>
          </a:prstGeom>
        </p:spPr>
      </p:pic>
    </p:spTree>
    <p:extLst>
      <p:ext uri="{BB962C8B-B14F-4D97-AF65-F5344CB8AC3E}">
        <p14:creationId xmlns:p14="http://schemas.microsoft.com/office/powerpoint/2010/main" val="240735076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3124200" y="381001"/>
            <a:ext cx="5861558" cy="5674203"/>
          </a:xfrm>
          <a:prstGeom prst="rect">
            <a:avLst/>
          </a:prstGeom>
        </p:spPr>
      </p:pic>
    </p:spTree>
    <p:extLst>
      <p:ext uri="{BB962C8B-B14F-4D97-AF65-F5344CB8AC3E}">
        <p14:creationId xmlns:p14="http://schemas.microsoft.com/office/powerpoint/2010/main" val="212365206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Next steps</a:t>
            </a:r>
            <a:endParaRPr lang="en-US" b="1" dirty="0"/>
          </a:p>
        </p:txBody>
      </p:sp>
      <p:sp>
        <p:nvSpPr>
          <p:cNvPr id="4" name="Content Placeholder 3"/>
          <p:cNvSpPr>
            <a:spLocks noGrp="1"/>
          </p:cNvSpPr>
          <p:nvPr>
            <p:ph sz="half" idx="1"/>
          </p:nvPr>
        </p:nvSpPr>
        <p:spPr>
          <a:xfrm>
            <a:off x="2053394" y="1621297"/>
            <a:ext cx="3767138" cy="3838575"/>
          </a:xfrm>
        </p:spPr>
        <p:txBody>
          <a:bodyPr/>
          <a:lstStyle/>
          <a:p>
            <a:r>
              <a:rPr lang="en-US" sz="2400" dirty="0"/>
              <a:t>Presentation to Library employees</a:t>
            </a:r>
          </a:p>
          <a:p>
            <a:r>
              <a:rPr lang="en-US" sz="2400" dirty="0"/>
              <a:t>Working on print piece</a:t>
            </a:r>
          </a:p>
          <a:p>
            <a:r>
              <a:rPr lang="en-US" sz="2400" dirty="0"/>
              <a:t>Bookmarks </a:t>
            </a:r>
          </a:p>
          <a:p>
            <a:r>
              <a:rPr lang="en-US" sz="2400" dirty="0"/>
              <a:t>Business cards</a:t>
            </a:r>
          </a:p>
          <a:p>
            <a:r>
              <a:rPr lang="en-US" sz="2400" dirty="0"/>
              <a:t>A little more waiting</a:t>
            </a:r>
            <a:endParaRPr lang="en-US" sz="2400" dirty="0"/>
          </a:p>
        </p:txBody>
      </p:sp>
      <p:sp>
        <p:nvSpPr>
          <p:cNvPr id="7" name="Content Placeholder 6"/>
          <p:cNvSpPr>
            <a:spLocks noGrp="1"/>
          </p:cNvSpPr>
          <p:nvPr>
            <p:ph sz="half" idx="2"/>
          </p:nvPr>
        </p:nvSpPr>
        <p:spPr/>
        <p:txBody>
          <a:bodyPr/>
          <a:lstStyle/>
          <a:p>
            <a:endParaRPr lang="en-US" dirty="0"/>
          </a:p>
        </p:txBody>
      </p:sp>
      <p:pic>
        <p:nvPicPr>
          <p:cNvPr id="8" name="Content Placeholder 10"/>
          <p:cNvPicPr>
            <a:picLocks noChangeAspect="1"/>
          </p:cNvPicPr>
          <p:nvPr/>
        </p:nvPicPr>
        <p:blipFill>
          <a:blip r:embed="rId2"/>
          <a:stretch>
            <a:fillRect/>
          </a:stretch>
        </p:blipFill>
        <p:spPr bwMode="auto">
          <a:xfrm>
            <a:off x="5867401" y="1572803"/>
            <a:ext cx="4614095" cy="3887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
        <p:nvSpPr>
          <p:cNvPr id="9" name="TextBox 8"/>
          <p:cNvSpPr txBox="1"/>
          <p:nvPr/>
        </p:nvSpPr>
        <p:spPr>
          <a:xfrm>
            <a:off x="6061895" y="5615492"/>
            <a:ext cx="4419600" cy="400110"/>
          </a:xfrm>
          <a:prstGeom prst="rect">
            <a:avLst/>
          </a:prstGeom>
          <a:noFill/>
        </p:spPr>
        <p:txBody>
          <a:bodyPr wrap="square" rtlCol="0">
            <a:spAutoFit/>
          </a:bodyPr>
          <a:lstStyle/>
          <a:p>
            <a:pPr eaLnBrk="0" fontAlgn="base" hangingPunct="0">
              <a:spcBef>
                <a:spcPct val="0"/>
              </a:spcBef>
              <a:spcAft>
                <a:spcPct val="0"/>
              </a:spcAft>
            </a:pPr>
            <a:r>
              <a:rPr lang="en-US" sz="2000" dirty="0">
                <a:solidFill>
                  <a:srgbClr val="3F0058"/>
                </a:solidFill>
              </a:rPr>
              <a:t>2015 Homecoming Interview</a:t>
            </a:r>
          </a:p>
        </p:txBody>
      </p:sp>
    </p:spTree>
    <p:extLst>
      <p:ext uri="{BB962C8B-B14F-4D97-AF65-F5344CB8AC3E}">
        <p14:creationId xmlns:p14="http://schemas.microsoft.com/office/powerpoint/2010/main" val="287642350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1" y="152400"/>
            <a:ext cx="7686675" cy="990600"/>
          </a:xfrm>
        </p:spPr>
        <p:txBody>
          <a:bodyPr/>
          <a:lstStyle/>
          <a:p>
            <a:r>
              <a:rPr lang="en-US" sz="3200" b="1" dirty="0"/>
              <a:t>Marketing = Growth for Cornerstone</a:t>
            </a:r>
            <a:endParaRPr lang="en-US" sz="3200" b="1" dirty="0"/>
          </a:p>
        </p:txBody>
      </p:sp>
      <p:sp>
        <p:nvSpPr>
          <p:cNvPr id="3" name="Content Placeholder 2"/>
          <p:cNvSpPr>
            <a:spLocks noGrp="1"/>
          </p:cNvSpPr>
          <p:nvPr>
            <p:ph idx="1"/>
          </p:nvPr>
        </p:nvSpPr>
        <p:spPr>
          <a:xfrm>
            <a:off x="2198147" y="1143000"/>
            <a:ext cx="7686675" cy="5029200"/>
          </a:xfrm>
        </p:spPr>
        <p:txBody>
          <a:bodyPr/>
          <a:lstStyle/>
          <a:p>
            <a:r>
              <a:rPr lang="en-US" sz="2800" b="0" dirty="0"/>
              <a:t>Total Number of Items = 2,129 </a:t>
            </a:r>
            <a:r>
              <a:rPr lang="en-US" sz="1800" b="0" dirty="0"/>
              <a:t> </a:t>
            </a:r>
            <a:endParaRPr lang="en-US" sz="1800" b="0" dirty="0"/>
          </a:p>
          <a:p>
            <a:r>
              <a:rPr lang="en-US" sz="2800" b="0" dirty="0"/>
              <a:t>Downloads = 79,363</a:t>
            </a:r>
          </a:p>
          <a:p>
            <a:pPr marL="0" indent="0">
              <a:buNone/>
            </a:pPr>
            <a:endParaRPr lang="en-US" sz="2800" b="0" dirty="0"/>
          </a:p>
        </p:txBody>
      </p:sp>
      <p:pic>
        <p:nvPicPr>
          <p:cNvPr id="4" name="Picture 3"/>
          <p:cNvPicPr>
            <a:picLocks noChangeAspect="1"/>
          </p:cNvPicPr>
          <p:nvPr/>
        </p:nvPicPr>
        <p:blipFill>
          <a:blip r:embed="rId3"/>
          <a:stretch>
            <a:fillRect/>
          </a:stretch>
        </p:blipFill>
        <p:spPr>
          <a:xfrm>
            <a:off x="2733675" y="2153478"/>
            <a:ext cx="6638925" cy="4000500"/>
          </a:xfrm>
          <a:prstGeom prst="rect">
            <a:avLst/>
          </a:prstGeom>
          <a:ln w="12700">
            <a:solidFill>
              <a:schemeClr val="tx1"/>
            </a:solidFill>
          </a:ln>
        </p:spPr>
      </p:pic>
    </p:spTree>
    <p:extLst>
      <p:ext uri="{BB962C8B-B14F-4D97-AF65-F5344CB8AC3E}">
        <p14:creationId xmlns:p14="http://schemas.microsoft.com/office/powerpoint/2010/main" val="415996085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equals growth - ARCH</a:t>
            </a:r>
            <a:endParaRPr lang="en-US" b="1" dirty="0"/>
          </a:p>
        </p:txBody>
      </p:sp>
      <p:pic>
        <p:nvPicPr>
          <p:cNvPr id="5" name="Content Placeholder 4"/>
          <p:cNvPicPr>
            <a:picLocks noGrp="1" noChangeAspect="1"/>
          </p:cNvPicPr>
          <p:nvPr>
            <p:ph sz="half" idx="1"/>
          </p:nvPr>
        </p:nvPicPr>
        <p:blipFill>
          <a:blip r:embed="rId3"/>
          <a:stretch>
            <a:fillRect/>
          </a:stretch>
        </p:blipFill>
        <p:spPr>
          <a:xfrm>
            <a:off x="2667000" y="1430197"/>
            <a:ext cx="2971800" cy="4187536"/>
          </a:xfrm>
          <a:prstGeom prst="rect">
            <a:avLst/>
          </a:prstGeom>
        </p:spPr>
      </p:pic>
      <p:sp>
        <p:nvSpPr>
          <p:cNvPr id="4" name="Content Placeholder 3"/>
          <p:cNvSpPr>
            <a:spLocks noGrp="1"/>
          </p:cNvSpPr>
          <p:nvPr>
            <p:ph sz="half" idx="2"/>
          </p:nvPr>
        </p:nvSpPr>
        <p:spPr/>
        <p:txBody>
          <a:bodyPr/>
          <a:lstStyle/>
          <a:p>
            <a:r>
              <a:rPr lang="en-US" dirty="0" smtClean="0"/>
              <a:t>Reporter</a:t>
            </a:r>
          </a:p>
          <a:p>
            <a:r>
              <a:rPr lang="en-US" dirty="0" smtClean="0"/>
              <a:t>Image Library</a:t>
            </a:r>
          </a:p>
          <a:p>
            <a:r>
              <a:rPr lang="en-US" dirty="0" smtClean="0"/>
              <a:t>Athletics and Theatre</a:t>
            </a:r>
          </a:p>
          <a:p>
            <a:r>
              <a:rPr lang="en-US" dirty="0" smtClean="0"/>
              <a:t>Blue Earth County Historical Society </a:t>
            </a:r>
            <a:endParaRPr lang="en-US" dirty="0"/>
          </a:p>
        </p:txBody>
      </p:sp>
    </p:spTree>
    <p:extLst>
      <p:ext uri="{BB962C8B-B14F-4D97-AF65-F5344CB8AC3E}">
        <p14:creationId xmlns:p14="http://schemas.microsoft.com/office/powerpoint/2010/main" val="7345383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Success Made Possible by…</a:t>
            </a:r>
            <a:endParaRPr lang="en-US" b="1" dirty="0"/>
          </a:p>
        </p:txBody>
      </p:sp>
      <p:sp>
        <p:nvSpPr>
          <p:cNvPr id="3" name="Content Placeholder 2"/>
          <p:cNvSpPr>
            <a:spLocks noGrp="1"/>
          </p:cNvSpPr>
          <p:nvPr>
            <p:ph idx="1"/>
          </p:nvPr>
        </p:nvSpPr>
        <p:spPr/>
        <p:txBody>
          <a:bodyPr/>
          <a:lstStyle/>
          <a:p>
            <a:r>
              <a:rPr lang="en-US" sz="2800" b="0" dirty="0"/>
              <a:t>Support from Multiple Levels</a:t>
            </a:r>
            <a:endParaRPr lang="en-US" sz="2600" b="0" dirty="0"/>
          </a:p>
          <a:p>
            <a:r>
              <a:rPr lang="en-US" sz="2800" b="0" dirty="0"/>
              <a:t>Marketing, Marketing, and More Marketing</a:t>
            </a:r>
          </a:p>
          <a:p>
            <a:r>
              <a:rPr lang="en-US" sz="2800" b="0" dirty="0"/>
              <a:t>Existing Projects</a:t>
            </a:r>
          </a:p>
          <a:p>
            <a:r>
              <a:rPr lang="en-US" sz="2800" b="0" dirty="0"/>
              <a:t>Adapting and Adopting</a:t>
            </a:r>
            <a:endParaRPr lang="en-US" sz="2800" b="0" dirty="0"/>
          </a:p>
          <a:p>
            <a:r>
              <a:rPr lang="en-US" sz="2800" b="0" dirty="0"/>
              <a:t>Constant Care, Dedication and Commitment</a:t>
            </a:r>
          </a:p>
          <a:p>
            <a:pPr marL="0" indent="0" algn="ctr">
              <a:buNone/>
            </a:pPr>
            <a:r>
              <a:rPr lang="en-US" sz="2800" b="0" dirty="0"/>
              <a:t>And…</a:t>
            </a:r>
          </a:p>
        </p:txBody>
      </p:sp>
    </p:spTree>
    <p:extLst>
      <p:ext uri="{BB962C8B-B14F-4D97-AF65-F5344CB8AC3E}">
        <p14:creationId xmlns:p14="http://schemas.microsoft.com/office/powerpoint/2010/main" val="385892186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Shared Strategies</a:t>
            </a:r>
            <a:endParaRPr lang="en-US" b="1" dirty="0"/>
          </a:p>
        </p:txBody>
      </p:sp>
      <p:pic>
        <p:nvPicPr>
          <p:cNvPr id="6" name="Content Placeholder 5"/>
          <p:cNvPicPr>
            <a:picLocks noGrp="1" noChangeAspect="1"/>
          </p:cNvPicPr>
          <p:nvPr>
            <p:ph sz="half" idx="1"/>
          </p:nvPr>
        </p:nvPicPr>
        <p:blipFill>
          <a:blip r:embed="rId3"/>
          <a:stretch>
            <a:fillRect/>
          </a:stretch>
        </p:blipFill>
        <p:spPr>
          <a:xfrm>
            <a:off x="1752600" y="1752600"/>
            <a:ext cx="4298470" cy="3749040"/>
          </a:xfrm>
          <a:prstGeom prst="rect">
            <a:avLst/>
          </a:prstGeom>
        </p:spPr>
      </p:pic>
      <p:pic>
        <p:nvPicPr>
          <p:cNvPr id="5" name="Content Placeholder 4"/>
          <p:cNvPicPr>
            <a:picLocks noGrp="1" noChangeAspect="1"/>
          </p:cNvPicPr>
          <p:nvPr>
            <p:ph sz="half" idx="2"/>
          </p:nvPr>
        </p:nvPicPr>
        <p:blipFill>
          <a:blip r:embed="rId4"/>
          <a:stretch>
            <a:fillRect/>
          </a:stretch>
        </p:blipFill>
        <p:spPr>
          <a:xfrm>
            <a:off x="6051070" y="1752600"/>
            <a:ext cx="4125144" cy="3749040"/>
          </a:xfrm>
          <a:prstGeom prst="rect">
            <a:avLst/>
          </a:prstGeom>
        </p:spPr>
      </p:pic>
    </p:spTree>
    <p:extLst>
      <p:ext uri="{BB962C8B-B14F-4D97-AF65-F5344CB8AC3E}">
        <p14:creationId xmlns:p14="http://schemas.microsoft.com/office/powerpoint/2010/main" val="393530452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526" y="381000"/>
            <a:ext cx="7686675" cy="609600"/>
          </a:xfrm>
        </p:spPr>
        <p:txBody>
          <a:bodyPr/>
          <a:lstStyle/>
          <a:p>
            <a:r>
              <a:rPr lang="en-US" b="1" dirty="0" smtClean="0"/>
              <a:t>Questions?  Contact us!</a:t>
            </a:r>
            <a:endParaRPr lang="en-US" b="1" dirty="0"/>
          </a:p>
        </p:txBody>
      </p:sp>
      <p:sp>
        <p:nvSpPr>
          <p:cNvPr id="3" name="Content Placeholder 2"/>
          <p:cNvSpPr>
            <a:spLocks noGrp="1"/>
          </p:cNvSpPr>
          <p:nvPr>
            <p:ph idx="1"/>
          </p:nvPr>
        </p:nvSpPr>
        <p:spPr>
          <a:xfrm>
            <a:off x="2295525" y="1143001"/>
            <a:ext cx="7686675" cy="4952999"/>
          </a:xfrm>
        </p:spPr>
        <p:txBody>
          <a:bodyPr/>
          <a:lstStyle/>
          <a:p>
            <a:pPr marL="0" indent="0" algn="ctr">
              <a:buNone/>
            </a:pPr>
            <a:r>
              <a:rPr lang="en-US" sz="1800" dirty="0"/>
              <a:t>Daardi Sizemore</a:t>
            </a:r>
          </a:p>
          <a:p>
            <a:pPr marL="0" indent="0" algn="ctr">
              <a:buNone/>
            </a:pPr>
            <a:r>
              <a:rPr lang="en-US" sz="1800" dirty="0"/>
              <a:t>Archives and Special Collections Librarian</a:t>
            </a:r>
          </a:p>
          <a:p>
            <a:pPr marL="0" indent="0" algn="ctr">
              <a:buNone/>
            </a:pPr>
            <a:r>
              <a:rPr lang="en-US" sz="1800" dirty="0"/>
              <a:t>Minnesota State University, Mankato</a:t>
            </a:r>
          </a:p>
          <a:p>
            <a:pPr marL="0" indent="0" algn="ctr">
              <a:buNone/>
            </a:pPr>
            <a:r>
              <a:rPr lang="en-US" sz="1800" dirty="0"/>
              <a:t>Phone: 507-389-5949</a:t>
            </a:r>
          </a:p>
          <a:p>
            <a:pPr marL="0" indent="0" algn="ctr">
              <a:buNone/>
            </a:pPr>
            <a:r>
              <a:rPr lang="en-US" sz="1800" dirty="0"/>
              <a:t>Email</a:t>
            </a:r>
            <a:r>
              <a:rPr lang="en-US" sz="1800"/>
              <a:t>: </a:t>
            </a:r>
            <a:r>
              <a:rPr lang="en-US" sz="1800">
                <a:hlinkClick r:id="rId3"/>
              </a:rPr>
              <a:t>daardi.sizemore@mnsu.edu</a:t>
            </a:r>
            <a:r>
              <a:rPr lang="en-US" sz="1800"/>
              <a:t> </a:t>
            </a:r>
            <a:endParaRPr lang="en-US" sz="1800" dirty="0"/>
          </a:p>
          <a:p>
            <a:pPr marL="0" indent="0" algn="ctr">
              <a:buNone/>
            </a:pPr>
            <a:endParaRPr lang="en-US" sz="1800" dirty="0"/>
          </a:p>
          <a:p>
            <a:pPr marL="0" indent="0" algn="ctr">
              <a:buNone/>
            </a:pPr>
            <a:r>
              <a:rPr lang="en-US" sz="1800" dirty="0"/>
              <a:t>Heidi Southworth</a:t>
            </a:r>
          </a:p>
          <a:p>
            <a:pPr marL="0" indent="0" algn="ctr">
              <a:buNone/>
            </a:pPr>
            <a:r>
              <a:rPr lang="en-US" sz="1800" dirty="0"/>
              <a:t>Digital Initiatives Librarian</a:t>
            </a:r>
          </a:p>
          <a:p>
            <a:pPr marL="0" indent="0" algn="ctr">
              <a:buNone/>
            </a:pPr>
            <a:r>
              <a:rPr lang="en-US" sz="1800" dirty="0"/>
              <a:t>Minnesota State University, Mankato</a:t>
            </a:r>
          </a:p>
          <a:p>
            <a:pPr marL="0" indent="0" algn="ctr">
              <a:buNone/>
            </a:pPr>
            <a:r>
              <a:rPr lang="en-US" sz="1800" dirty="0"/>
              <a:t>Phone: 507-389-5066</a:t>
            </a:r>
          </a:p>
          <a:p>
            <a:pPr marL="0" indent="0" algn="ctr">
              <a:buNone/>
            </a:pPr>
            <a:r>
              <a:rPr lang="en-US" sz="1800" dirty="0"/>
              <a:t>Email: </a:t>
            </a:r>
            <a:r>
              <a:rPr lang="en-US" sz="1800" dirty="0">
                <a:hlinkClick r:id="rId4"/>
              </a:rPr>
              <a:t>heidi.southworth@mnsu.edu</a:t>
            </a:r>
            <a:endParaRPr lang="en-US" sz="1800" dirty="0"/>
          </a:p>
          <a:p>
            <a:pPr marL="0" indent="0" algn="ctr">
              <a:buNone/>
            </a:pPr>
            <a:endParaRPr lang="en-US" sz="1800" dirty="0"/>
          </a:p>
          <a:p>
            <a:pPr marL="0" indent="0" algn="ctr">
              <a:buNone/>
            </a:pPr>
            <a:r>
              <a:rPr lang="en-US" sz="1800" dirty="0"/>
              <a:t/>
            </a:r>
            <a:br>
              <a:rPr lang="en-US" sz="1800" dirty="0"/>
            </a:br>
            <a:r>
              <a:rPr lang="en-US" sz="1800" dirty="0"/>
              <a:t>For </a:t>
            </a:r>
            <a:r>
              <a:rPr lang="en-US" sz="1800" dirty="0"/>
              <a:t>more information: </a:t>
            </a:r>
            <a:r>
              <a:rPr lang="en-US" sz="1800" dirty="0">
                <a:hlinkClick r:id="rId5"/>
              </a:rPr>
              <a:t>http://</a:t>
            </a:r>
            <a:r>
              <a:rPr lang="en-US" sz="1800" dirty="0">
                <a:hlinkClick r:id="rId5"/>
              </a:rPr>
              <a:t>lib.mnsu.edu/archives/diglib/intro.html</a:t>
            </a:r>
            <a:r>
              <a:rPr lang="en-US" sz="1800" dirty="0"/>
              <a:t> </a:t>
            </a:r>
            <a:endParaRPr lang="en-US" sz="1800" dirty="0"/>
          </a:p>
          <a:p>
            <a:pPr marL="0" indent="0" algn="ctr">
              <a:buNone/>
            </a:pPr>
            <a:endParaRPr lang="en-US" sz="2000" dirty="0"/>
          </a:p>
          <a:p>
            <a:pPr marL="0" indent="0" algn="ctr">
              <a:buNone/>
            </a:pPr>
            <a:endParaRPr lang="en-US" dirty="0" smtClean="0"/>
          </a:p>
          <a:p>
            <a:pPr marL="0" indent="0" algn="ctr">
              <a:buNone/>
            </a:pPr>
            <a:endParaRPr lang="en-US" dirty="0" smtClean="0"/>
          </a:p>
          <a:p>
            <a:pPr marL="0" indent="0" algn="ctr">
              <a:buNone/>
            </a:pPr>
            <a:endParaRPr lang="en-US" dirty="0"/>
          </a:p>
        </p:txBody>
      </p:sp>
    </p:spTree>
    <p:extLst>
      <p:ext uri="{BB962C8B-B14F-4D97-AF65-F5344CB8AC3E}">
        <p14:creationId xmlns:p14="http://schemas.microsoft.com/office/powerpoint/2010/main" val="220166047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Four</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u="sng" dirty="0" smtClean="0">
                <a:latin typeface="High Tower Text" panose="02040502050506030303" pitchFamily="18" charset="0"/>
              </a:rPr>
              <a:t>Newspapers and Numbers</a:t>
            </a:r>
          </a:p>
          <a:p>
            <a:pPr marL="0" indent="0" algn="ctr">
              <a:buNone/>
            </a:pPr>
            <a:endParaRPr lang="en-US" sz="3600" u="sng" dirty="0" smtClean="0">
              <a:latin typeface="High Tower Text" panose="02040502050506030303" pitchFamily="18" charset="0"/>
            </a:endParaRPr>
          </a:p>
          <a:p>
            <a:r>
              <a:rPr lang="en-US" sz="3600" dirty="0" smtClean="0">
                <a:latin typeface="High Tower Text" panose="02040502050506030303" pitchFamily="18" charset="0"/>
              </a:rPr>
              <a:t>Presenters: Anne Levin and Lori Williamson, Minnesota Historical Society</a:t>
            </a:r>
            <a:endParaRPr lang="en-US" sz="3600" dirty="0">
              <a:latin typeface="High Tower Text" panose="02040502050506030303" pitchFamily="18" charset="0"/>
            </a:endParaRPr>
          </a:p>
        </p:txBody>
      </p:sp>
    </p:spTree>
    <p:extLst>
      <p:ext uri="{BB962C8B-B14F-4D97-AF65-F5344CB8AC3E}">
        <p14:creationId xmlns:p14="http://schemas.microsoft.com/office/powerpoint/2010/main" val="123444857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
        <p:cNvGrpSpPr/>
        <p:nvPr/>
      </p:nvGrpSpPr>
      <p:grpSpPr>
        <a:xfrm>
          <a:off x="0" y="0"/>
          <a:ext cx="0" cy="0"/>
          <a:chOff x="0" y="0"/>
          <a:chExt cx="0" cy="0"/>
        </a:xfrm>
      </p:grpSpPr>
      <p:sp>
        <p:nvSpPr>
          <p:cNvPr id="15" name="Shape 15"/>
          <p:cNvSpPr txBox="1">
            <a:spLocks noGrp="1"/>
          </p:cNvSpPr>
          <p:nvPr>
            <p:ph type="ctrTitle"/>
          </p:nvPr>
        </p:nvSpPr>
        <p:spPr>
          <a:xfrm>
            <a:off x="2109400" y="3962400"/>
            <a:ext cx="7772400" cy="2286000"/>
          </a:xfrm>
          <a:prstGeom prst="rect">
            <a:avLst/>
          </a:prstGeom>
        </p:spPr>
        <p:txBody>
          <a:bodyPr lIns="91425" tIns="91425" rIns="91425" bIns="91425" anchor="b" anchorCtr="0">
            <a:noAutofit/>
          </a:bodyPr>
          <a:lstStyle/>
          <a:p>
            <a:pPr algn="ctr"/>
            <a:r>
              <a:rPr lang="en-US" sz="4000" dirty="0">
                <a:solidFill>
                  <a:srgbClr val="FFFFFF"/>
                </a:solidFill>
              </a:rPr>
              <a:t>Newspapers and Numbers</a:t>
            </a:r>
            <a:r>
              <a:rPr lang="en-US" sz="2000" dirty="0">
                <a:solidFill>
                  <a:srgbClr val="FFFFFF"/>
                </a:solidFill>
              </a:rPr>
              <a:t/>
            </a:r>
            <a:br>
              <a:rPr lang="en-US" sz="2000" dirty="0">
                <a:solidFill>
                  <a:srgbClr val="FFFFFF"/>
                </a:solidFill>
              </a:rPr>
            </a:br>
            <a:r>
              <a:rPr lang="en-US" dirty="0">
                <a:solidFill>
                  <a:srgbClr val="FFFFFF"/>
                </a:solidFill>
              </a:rPr>
              <a:t/>
            </a:r>
            <a:br>
              <a:rPr lang="en-US" dirty="0">
                <a:solidFill>
                  <a:srgbClr val="FFFFFF"/>
                </a:solidFill>
              </a:rPr>
            </a:br>
            <a:r>
              <a:rPr lang="en-US" sz="2400" dirty="0">
                <a:solidFill>
                  <a:srgbClr val="FFFFFF"/>
                </a:solidFill>
              </a:rPr>
              <a:t>Anne Levin and Lori Williamson, MNHS</a:t>
            </a:r>
            <a:r>
              <a:rPr lang="en-US" dirty="0" smtClean="0">
                <a:solidFill>
                  <a:srgbClr val="FFFFFF"/>
                </a:solidFill>
              </a:rPr>
              <a:t/>
            </a:r>
            <a:br>
              <a:rPr lang="en-US" dirty="0" smtClean="0">
                <a:solidFill>
                  <a:srgbClr val="FFFFFF"/>
                </a:solidFill>
              </a:rPr>
            </a:br>
            <a:r>
              <a:rPr lang="en-US" sz="2000" dirty="0">
                <a:solidFill>
                  <a:srgbClr val="FFFFFF"/>
                </a:solidFill>
              </a:rPr>
              <a:t>TCART Minnesota Archives Symposium</a:t>
            </a:r>
            <a:br>
              <a:rPr lang="en-US" sz="2000" dirty="0">
                <a:solidFill>
                  <a:srgbClr val="FFFFFF"/>
                </a:solidFill>
              </a:rPr>
            </a:br>
            <a:r>
              <a:rPr lang="en-US" sz="2000" dirty="0">
                <a:solidFill>
                  <a:srgbClr val="FFFFFF"/>
                </a:solidFill>
              </a:rPr>
              <a:t>Nov. 5, 2015</a:t>
            </a:r>
            <a:endParaRPr lang="en-US" sz="2000" dirty="0">
              <a:solidFill>
                <a:srgbClr val="FFFFFF"/>
              </a:solidFill>
            </a:endParaRPr>
          </a:p>
        </p:txBody>
      </p:sp>
    </p:spTree>
    <p:extLst>
      <p:ext uri="{BB962C8B-B14F-4D97-AF65-F5344CB8AC3E}">
        <p14:creationId xmlns:p14="http://schemas.microsoft.com/office/powerpoint/2010/main" val="2365960802"/>
      </p:ext>
    </p:extLst>
  </p:cSld>
  <p:clrMapOvr>
    <a:masterClrMapping/>
  </p:clrMapOvr>
  <p:transition spd="slow">
    <p:cut/>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Newspapers </a:t>
            </a:r>
            <a:r>
              <a:rPr lang="en-US" dirty="0"/>
              <a:t>at MNHS</a:t>
            </a:r>
          </a:p>
        </p:txBody>
      </p:sp>
      <p:sp>
        <p:nvSpPr>
          <p:cNvPr id="3" name="Subtitle 2"/>
          <p:cNvSpPr>
            <a:spLocks noGrp="1"/>
          </p:cNvSpPr>
          <p:nvPr>
            <p:ph type="subTitle" idx="1"/>
          </p:nvPr>
        </p:nvSpPr>
        <p:spPr>
          <a:xfrm>
            <a:off x="2125102" y="990600"/>
            <a:ext cx="7808700" cy="5181600"/>
          </a:xfrm>
        </p:spPr>
        <p:txBody>
          <a:bodyPr/>
          <a:lstStyle/>
          <a:p>
            <a:pPr lvl="0"/>
            <a:r>
              <a:rPr lang="en-US" sz="2800" dirty="0"/>
              <a:t>Transition to </a:t>
            </a:r>
            <a:r>
              <a:rPr lang="en-US" sz="2800" dirty="0"/>
              <a:t>Digital</a:t>
            </a:r>
          </a:p>
          <a:p>
            <a:pPr lvl="0"/>
            <a:endParaRPr lang="en-US" sz="1400" dirty="0"/>
          </a:p>
          <a:p>
            <a:pPr marL="342900" indent="-342900">
              <a:lnSpc>
                <a:spcPct val="115000"/>
              </a:lnSpc>
              <a:spcAft>
                <a:spcPts val="600"/>
              </a:spcAft>
              <a:buFont typeface="Arial" panose="020B0604020202020204" pitchFamily="34" charset="0"/>
              <a:buChar char="•"/>
            </a:pPr>
            <a:r>
              <a:rPr lang="en-US" sz="2000" dirty="0"/>
              <a:t>MNHS </a:t>
            </a:r>
            <a:r>
              <a:rPr lang="en-US" sz="2000" dirty="0">
                <a:solidFill>
                  <a:schemeClr val="tx1">
                    <a:lumMod val="65000"/>
                    <a:lumOff val="35000"/>
                  </a:schemeClr>
                </a:solidFill>
              </a:rPr>
              <a:t>holds </a:t>
            </a:r>
            <a:r>
              <a:rPr lang="en-US" sz="2000" dirty="0">
                <a:solidFill>
                  <a:schemeClr val="tx1">
                    <a:lumMod val="65000"/>
                    <a:lumOff val="35000"/>
                  </a:schemeClr>
                </a:solidFill>
              </a:rPr>
              <a:t>largest </a:t>
            </a:r>
            <a:r>
              <a:rPr lang="en-US" sz="2000" dirty="0">
                <a:solidFill>
                  <a:schemeClr val="tx1">
                    <a:lumMod val="65000"/>
                    <a:lumOff val="35000"/>
                  </a:schemeClr>
                </a:solidFill>
              </a:rPr>
              <a:t>single collection of </a:t>
            </a:r>
            <a:r>
              <a:rPr lang="en-US" sz="2000" dirty="0">
                <a:solidFill>
                  <a:schemeClr val="tx1">
                    <a:lumMod val="65000"/>
                    <a:lumOff val="35000"/>
                  </a:schemeClr>
                </a:solidFill>
              </a:rPr>
              <a:t>MN </a:t>
            </a:r>
            <a:r>
              <a:rPr lang="en-US" sz="2000" dirty="0">
                <a:solidFill>
                  <a:schemeClr val="tx1">
                    <a:lumMod val="65000"/>
                    <a:lumOff val="35000"/>
                  </a:schemeClr>
                </a:solidFill>
              </a:rPr>
              <a:t>newspapers, </a:t>
            </a:r>
            <a:r>
              <a:rPr lang="en-US" sz="2000" dirty="0">
                <a:solidFill>
                  <a:schemeClr val="tx1">
                    <a:lumMod val="65000"/>
                    <a:lumOff val="35000"/>
                  </a:schemeClr>
                </a:solidFill>
              </a:rPr>
              <a:t>over 4,000 titles and publication </a:t>
            </a:r>
            <a:r>
              <a:rPr lang="en-US" sz="2000" dirty="0">
                <a:solidFill>
                  <a:schemeClr val="tx1">
                    <a:lumMod val="65000"/>
                    <a:lumOff val="35000"/>
                  </a:schemeClr>
                </a:solidFill>
              </a:rPr>
              <a:t>dates </a:t>
            </a:r>
            <a:r>
              <a:rPr lang="en-US" sz="2000" dirty="0">
                <a:solidFill>
                  <a:schemeClr val="tx1">
                    <a:lumMod val="65000"/>
                    <a:lumOff val="35000"/>
                  </a:schemeClr>
                </a:solidFill>
              </a:rPr>
              <a:t>from 1849 to present.  </a:t>
            </a:r>
            <a:endParaRPr lang="en-US" sz="2000" dirty="0">
              <a:solidFill>
                <a:schemeClr val="tx1">
                  <a:lumMod val="65000"/>
                  <a:lumOff val="35000"/>
                </a:schemeClr>
              </a:solidFill>
            </a:endParaRPr>
          </a:p>
          <a:p>
            <a:pPr marL="342900" indent="-342900">
              <a:lnSpc>
                <a:spcPct val="115000"/>
              </a:lnSpc>
              <a:spcAft>
                <a:spcPts val="600"/>
              </a:spcAft>
              <a:buFont typeface="Arial" panose="020B0604020202020204" pitchFamily="34" charset="0"/>
              <a:buChar char="•"/>
            </a:pPr>
            <a:r>
              <a:rPr lang="en-US" sz="2000" dirty="0">
                <a:solidFill>
                  <a:schemeClr val="tx1">
                    <a:lumMod val="65000"/>
                    <a:lumOff val="35000"/>
                  </a:schemeClr>
                </a:solidFill>
              </a:rPr>
              <a:t>Collection is primarily on microfilm, with some print.</a:t>
            </a:r>
          </a:p>
          <a:p>
            <a:pPr marL="342900" indent="-342900">
              <a:lnSpc>
                <a:spcPct val="115000"/>
              </a:lnSpc>
              <a:spcAft>
                <a:spcPts val="600"/>
              </a:spcAft>
              <a:buFont typeface="Arial" panose="020B0604020202020204" pitchFamily="34" charset="0"/>
              <a:buChar char="•"/>
            </a:pPr>
            <a:r>
              <a:rPr lang="en-US" sz="2000" dirty="0"/>
              <a:t>MNHS began digitizing historic Minnesota newspapers from microfilm in 2007 for the National Digital Newspaper Program (NDNP</a:t>
            </a:r>
            <a:r>
              <a:rPr lang="en-US" sz="2000" dirty="0"/>
              <a:t>) and </a:t>
            </a:r>
            <a:r>
              <a:rPr lang="en-US" sz="2000" dirty="0">
                <a:solidFill>
                  <a:schemeClr val="tx1">
                    <a:lumMod val="65000"/>
                    <a:lumOff val="35000"/>
                  </a:schemeClr>
                </a:solidFill>
              </a:rPr>
              <a:t>the Library of Congress website Chronicling America:  </a:t>
            </a:r>
            <a:r>
              <a:rPr lang="en-US" sz="2000" dirty="0">
                <a:solidFill>
                  <a:schemeClr val="tx1">
                    <a:lumMod val="65000"/>
                    <a:lumOff val="35000"/>
                  </a:schemeClr>
                </a:solidFill>
                <a:hlinkClick r:id="rId2"/>
              </a:rPr>
              <a:t>http</a:t>
            </a:r>
            <a:r>
              <a:rPr lang="en-US" sz="2000" dirty="0">
                <a:solidFill>
                  <a:schemeClr val="tx1">
                    <a:lumMod val="65000"/>
                    <a:lumOff val="35000"/>
                  </a:schemeClr>
                </a:solidFill>
                <a:hlinkClick r:id="rId2"/>
              </a:rPr>
              <a:t>://chroniclingamerica.loc.gov/</a:t>
            </a:r>
            <a:endParaRPr lang="en-US" sz="2000" dirty="0">
              <a:solidFill>
                <a:schemeClr val="tx1">
                  <a:lumMod val="65000"/>
                  <a:lumOff val="35000"/>
                </a:schemeClr>
              </a:solidFill>
            </a:endParaRPr>
          </a:p>
          <a:p>
            <a:pPr lvl="0"/>
            <a:endParaRPr lang="en-US" sz="2000"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681" b="1681"/>
          <a:stretch/>
        </p:blipFill>
        <p:spPr>
          <a:xfrm>
            <a:off x="3886201" y="4445825"/>
            <a:ext cx="1218303" cy="164592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8201" y="4445825"/>
            <a:ext cx="1206475" cy="164592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0200" y="4428749"/>
            <a:ext cx="1167756" cy="165269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10400" y="4439124"/>
            <a:ext cx="1130223" cy="1676038"/>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2514600" y="4435538"/>
            <a:ext cx="1107514" cy="1666495"/>
          </a:xfrm>
          <a:prstGeom prst="rect">
            <a:avLst/>
          </a:prstGeom>
        </p:spPr>
      </p:pic>
    </p:spTree>
    <p:extLst>
      <p:ext uri="{BB962C8B-B14F-4D97-AF65-F5344CB8AC3E}">
        <p14:creationId xmlns:p14="http://schemas.microsoft.com/office/powerpoint/2010/main" val="275886766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Newspapers </a:t>
            </a:r>
            <a:r>
              <a:rPr lang="en-US" dirty="0"/>
              <a:t>at MNHS</a:t>
            </a:r>
          </a:p>
        </p:txBody>
      </p:sp>
      <p:sp>
        <p:nvSpPr>
          <p:cNvPr id="3" name="Subtitle 2"/>
          <p:cNvSpPr>
            <a:spLocks noGrp="1"/>
          </p:cNvSpPr>
          <p:nvPr>
            <p:ph type="subTitle" idx="1"/>
          </p:nvPr>
        </p:nvSpPr>
        <p:spPr>
          <a:xfrm>
            <a:off x="2125102" y="990602"/>
            <a:ext cx="7808700" cy="5105399"/>
          </a:xfrm>
        </p:spPr>
        <p:txBody>
          <a:bodyPr/>
          <a:lstStyle/>
          <a:p>
            <a:pPr lvl="0"/>
            <a:r>
              <a:rPr lang="en-US" sz="2800" dirty="0"/>
              <a:t>Expansion of Digital </a:t>
            </a:r>
            <a:r>
              <a:rPr lang="en-US" sz="2800" dirty="0"/>
              <a:t>Newspapers</a:t>
            </a:r>
          </a:p>
          <a:p>
            <a:pPr lvl="0"/>
            <a:endParaRPr lang="en-US" sz="1400" dirty="0"/>
          </a:p>
          <a:p>
            <a:pPr marL="342900" indent="-342900">
              <a:lnSpc>
                <a:spcPct val="115000"/>
              </a:lnSpc>
              <a:spcAft>
                <a:spcPts val="600"/>
              </a:spcAft>
              <a:buFont typeface="Arial" panose="020B0604020202020204" pitchFamily="34" charset="0"/>
              <a:buChar char="•"/>
            </a:pPr>
            <a:r>
              <a:rPr lang="en-US" sz="2000" dirty="0"/>
              <a:t>SELCO – regional library consortium with funding from Legacy funding for Libraries</a:t>
            </a:r>
          </a:p>
          <a:p>
            <a:pPr marL="342900" indent="-342900">
              <a:lnSpc>
                <a:spcPct val="115000"/>
              </a:lnSpc>
              <a:spcAft>
                <a:spcPts val="600"/>
              </a:spcAft>
              <a:buFont typeface="Arial" panose="020B0604020202020204" pitchFamily="34" charset="0"/>
              <a:buChar char="•"/>
            </a:pPr>
            <a:r>
              <a:rPr lang="en-US" sz="2000" dirty="0"/>
              <a:t>MNHS historic newspaper digitization with MNHS endowment funds and Legacy funding </a:t>
            </a:r>
          </a:p>
          <a:p>
            <a:pPr marL="342900" indent="-342900">
              <a:lnSpc>
                <a:spcPct val="115000"/>
              </a:lnSpc>
              <a:spcAft>
                <a:spcPts val="600"/>
              </a:spcAft>
              <a:buFont typeface="Arial" panose="020B0604020202020204" pitchFamily="34" charset="0"/>
              <a:buChar char="•"/>
            </a:pPr>
            <a:r>
              <a:rPr lang="en-US" sz="2000" dirty="0"/>
              <a:t>Legacy funded project with MN Newspaper Association and publishers to transition receipt of current newspapers from paper to digital</a:t>
            </a:r>
          </a:p>
          <a:p>
            <a:pPr marL="342900" indent="-342900">
              <a:buFont typeface="Arial" panose="020B0604020202020204" pitchFamily="34" charset="0"/>
              <a:buChar char="•"/>
            </a:pPr>
            <a:r>
              <a:rPr lang="en-US" sz="2000" dirty="0"/>
              <a:t>Development of Minnesota Digital Newspaper Hub</a:t>
            </a:r>
          </a:p>
          <a:p>
            <a:pPr lvl="0">
              <a:lnSpc>
                <a:spcPct val="115000"/>
              </a:lnSpc>
            </a:pPr>
            <a:r>
              <a:rPr lang="en-US" sz="2000" dirty="0"/>
              <a:t>		</a:t>
            </a:r>
            <a:r>
              <a:rPr lang="en-US" sz="2000" dirty="0">
                <a:hlinkClick r:id="rId2"/>
              </a:rPr>
              <a:t>http://newspapers.mnhs.org/</a:t>
            </a:r>
            <a:endParaRPr lang="en-US" sz="2000" dirty="0"/>
          </a:p>
          <a:p>
            <a:pPr lvl="0"/>
            <a:r>
              <a:rPr lang="en-US" sz="2400" dirty="0"/>
              <a:t> </a:t>
            </a:r>
            <a:endParaRPr lang="en-US" sz="2400" dirty="0"/>
          </a:p>
          <a:p>
            <a:pPr lvl="0">
              <a:lnSpc>
                <a:spcPct val="115000"/>
              </a:lnSpc>
            </a:pPr>
            <a:endParaRPr lang="en-US" sz="1200"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5181601"/>
            <a:ext cx="6477000" cy="864329"/>
          </a:xfrm>
          <a:prstGeom prst="rect">
            <a:avLst/>
          </a:prstGeom>
        </p:spPr>
      </p:pic>
    </p:spTree>
    <p:extLst>
      <p:ext uri="{BB962C8B-B14F-4D97-AF65-F5344CB8AC3E}">
        <p14:creationId xmlns:p14="http://schemas.microsoft.com/office/powerpoint/2010/main" val="13158852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Newspapers </a:t>
            </a:r>
            <a:r>
              <a:rPr lang="en-US" dirty="0"/>
              <a:t>at MNHS</a:t>
            </a:r>
          </a:p>
        </p:txBody>
      </p:sp>
      <p:sp>
        <p:nvSpPr>
          <p:cNvPr id="3" name="Subtitle 2"/>
          <p:cNvSpPr>
            <a:spLocks noGrp="1"/>
          </p:cNvSpPr>
          <p:nvPr>
            <p:ph type="subTitle" idx="1"/>
          </p:nvPr>
        </p:nvSpPr>
        <p:spPr>
          <a:xfrm>
            <a:off x="2125102" y="990600"/>
            <a:ext cx="4961498" cy="5181600"/>
          </a:xfrm>
        </p:spPr>
        <p:txBody>
          <a:bodyPr/>
          <a:lstStyle/>
          <a:p>
            <a:pPr>
              <a:lnSpc>
                <a:spcPct val="115000"/>
              </a:lnSpc>
              <a:spcAft>
                <a:spcPts val="1200"/>
              </a:spcAft>
            </a:pPr>
            <a:r>
              <a:rPr lang="en-US" sz="2800" dirty="0"/>
              <a:t>Next Steps:</a:t>
            </a:r>
            <a:endParaRPr lang="en-US" sz="1400" dirty="0"/>
          </a:p>
          <a:p>
            <a:pPr marL="342900" indent="-342900">
              <a:lnSpc>
                <a:spcPct val="115000"/>
              </a:lnSpc>
              <a:spcAft>
                <a:spcPts val="600"/>
              </a:spcAft>
              <a:buFont typeface="Arial" panose="020B0604020202020204" pitchFamily="34" charset="0"/>
              <a:buChar char="•"/>
            </a:pPr>
            <a:r>
              <a:rPr lang="en-US" sz="2000" dirty="0"/>
              <a:t>With a transition to digital under way, what are the options for leveraging digital projects? </a:t>
            </a:r>
          </a:p>
          <a:p>
            <a:pPr marL="342900" indent="-342900">
              <a:lnSpc>
                <a:spcPct val="115000"/>
              </a:lnSpc>
              <a:spcAft>
                <a:spcPts val="600"/>
              </a:spcAft>
              <a:buFont typeface="Arial" panose="020B0604020202020204" pitchFamily="34" charset="0"/>
              <a:buChar char="•"/>
            </a:pPr>
            <a:r>
              <a:rPr lang="en-US" sz="2000" dirty="0"/>
              <a:t>How do we “get the news out” about new digital content? </a:t>
            </a:r>
          </a:p>
          <a:p>
            <a:pPr marL="342900" indent="-342900">
              <a:lnSpc>
                <a:spcPct val="115000"/>
              </a:lnSpc>
              <a:spcAft>
                <a:spcPts val="600"/>
              </a:spcAft>
              <a:buFont typeface="Arial" panose="020B0604020202020204" pitchFamily="34" charset="0"/>
              <a:buChar char="•"/>
            </a:pPr>
            <a:r>
              <a:rPr lang="en-US" sz="2000" dirty="0"/>
              <a:t>Can digitization drive traffic to remaining, significant physical collections? </a:t>
            </a:r>
          </a:p>
          <a:p>
            <a:pPr marL="342900" indent="-342900">
              <a:lnSpc>
                <a:spcPct val="115000"/>
              </a:lnSpc>
              <a:spcAft>
                <a:spcPts val="600"/>
              </a:spcAft>
              <a:buFont typeface="Arial" panose="020B0604020202020204" pitchFamily="34" charset="0"/>
              <a:buChar char="•"/>
            </a:pPr>
            <a:r>
              <a:rPr lang="en-US" sz="2000" dirty="0"/>
              <a:t>Can digitization spur more digitization and can metrics help?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1" y="1828800"/>
            <a:ext cx="2389475" cy="3581400"/>
          </a:xfrm>
          <a:prstGeom prst="rect">
            <a:avLst/>
          </a:prstGeom>
        </p:spPr>
      </p:pic>
    </p:spTree>
    <p:extLst>
      <p:ext uri="{BB962C8B-B14F-4D97-AF65-F5344CB8AC3E}">
        <p14:creationId xmlns:p14="http://schemas.microsoft.com/office/powerpoint/2010/main" val="124485744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1143000"/>
          </a:xfrm>
        </p:spPr>
        <p:txBody>
          <a:bodyPr>
            <a:noAutofit/>
          </a:bodyPr>
          <a:lstStyle/>
          <a:p>
            <a:r>
              <a:rPr lang="en-US" dirty="0" smtClean="0"/>
              <a:t>So What Does It All Mean? And Does Anyone Care?</a:t>
            </a:r>
            <a:endParaRPr lang="en-US" dirty="0"/>
          </a:p>
        </p:txBody>
      </p:sp>
      <p:sp>
        <p:nvSpPr>
          <p:cNvPr id="3" name="Content Placeholder 2"/>
          <p:cNvSpPr>
            <a:spLocks noGrp="1"/>
          </p:cNvSpPr>
          <p:nvPr>
            <p:ph idx="1"/>
          </p:nvPr>
        </p:nvSpPr>
        <p:spPr>
          <a:xfrm>
            <a:off x="2209800" y="1600200"/>
            <a:ext cx="7848600" cy="2743200"/>
          </a:xfrm>
        </p:spPr>
        <p:txBody>
          <a:bodyPr/>
          <a:lstStyle/>
          <a:p>
            <a:endParaRPr lang="en-US" dirty="0" smtClean="0"/>
          </a:p>
          <a:p>
            <a:r>
              <a:rPr lang="en-US" dirty="0" smtClean="0"/>
              <a:t>Want to hear from others – </a:t>
            </a:r>
          </a:p>
          <a:p>
            <a:pPr>
              <a:buNone/>
            </a:pPr>
            <a:r>
              <a:rPr lang="en-US" dirty="0" smtClean="0"/>
              <a:t>                         why do evaluation?</a:t>
            </a:r>
          </a:p>
          <a:p>
            <a:endParaRPr lang="en-US" dirty="0"/>
          </a:p>
        </p:txBody>
      </p:sp>
      <p:pic>
        <p:nvPicPr>
          <p:cNvPr id="1026" name="Picture 2" descr="http://ywamkyiv.org/wp-content/uploads/2013/12/hands-up.jpg"/>
          <p:cNvPicPr>
            <a:picLocks noChangeAspect="1" noChangeArrowheads="1"/>
          </p:cNvPicPr>
          <p:nvPr/>
        </p:nvPicPr>
        <p:blipFill>
          <a:blip r:embed="rId2" cstate="print"/>
          <a:srcRect/>
          <a:stretch>
            <a:fillRect/>
          </a:stretch>
        </p:blipFill>
        <p:spPr bwMode="auto">
          <a:xfrm>
            <a:off x="3505201" y="3429001"/>
            <a:ext cx="4810125" cy="2752725"/>
          </a:xfrm>
          <a:prstGeom prst="rect">
            <a:avLst/>
          </a:prstGeom>
          <a:noFill/>
        </p:spPr>
      </p:pic>
    </p:spTree>
    <p:extLst>
      <p:ext uri="{BB962C8B-B14F-4D97-AF65-F5344CB8AC3E}">
        <p14:creationId xmlns:p14="http://schemas.microsoft.com/office/powerpoint/2010/main" val="36415834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a:xfrm>
            <a:off x="1981200" y="1600201"/>
            <a:ext cx="8077200" cy="4525963"/>
          </a:xfrm>
        </p:spPr>
        <p:txBody>
          <a:bodyPr/>
          <a:lstStyle/>
          <a:p>
            <a:pPr>
              <a:buNone/>
            </a:pPr>
            <a:endParaRPr lang="en-US" b="0" dirty="0" smtClean="0"/>
          </a:p>
          <a:p>
            <a:r>
              <a:rPr lang="en-US" dirty="0" smtClean="0"/>
              <a:t>Important to know what we are doing has an effect</a:t>
            </a:r>
          </a:p>
          <a:p>
            <a:pPr>
              <a:buNone/>
            </a:pPr>
            <a:endParaRPr lang="en-US" dirty="0" smtClean="0"/>
          </a:p>
          <a:p>
            <a:pPr>
              <a:buNone/>
            </a:pPr>
            <a:endParaRPr lang="en-US" dirty="0" smtClean="0"/>
          </a:p>
          <a:p>
            <a:r>
              <a:rPr lang="en-US" dirty="0" smtClean="0"/>
              <a:t>Awareness v. Engagement</a:t>
            </a:r>
          </a:p>
        </p:txBody>
      </p:sp>
      <p:pic>
        <p:nvPicPr>
          <p:cNvPr id="6146" name="Picture 2" descr="https://adobe99u.files.wordpress.com/2012/10/9ef7154ad2c84ca704dbc136f514e4c6.png?w=425&amp;h=319&amp;crop=1"/>
          <p:cNvPicPr>
            <a:picLocks noChangeAspect="1" noChangeArrowheads="1"/>
          </p:cNvPicPr>
          <p:nvPr/>
        </p:nvPicPr>
        <p:blipFill>
          <a:blip r:embed="rId2" cstate="print"/>
          <a:srcRect/>
          <a:stretch>
            <a:fillRect/>
          </a:stretch>
        </p:blipFill>
        <p:spPr bwMode="auto">
          <a:xfrm>
            <a:off x="7162800" y="3505200"/>
            <a:ext cx="3248650" cy="2438400"/>
          </a:xfrm>
          <a:prstGeom prst="rect">
            <a:avLst/>
          </a:prstGeom>
          <a:noFill/>
        </p:spPr>
      </p:pic>
    </p:spTree>
    <p:extLst>
      <p:ext uri="{BB962C8B-B14F-4D97-AF65-F5344CB8AC3E}">
        <p14:creationId xmlns:p14="http://schemas.microsoft.com/office/powerpoint/2010/main" val="139988455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start process?</a:t>
            </a:r>
            <a:endParaRPr lang="en-US" dirty="0"/>
          </a:p>
        </p:txBody>
      </p:sp>
      <p:sp>
        <p:nvSpPr>
          <p:cNvPr id="3" name="Content Placeholder 2"/>
          <p:cNvSpPr>
            <a:spLocks noGrp="1"/>
          </p:cNvSpPr>
          <p:nvPr>
            <p:ph idx="1"/>
          </p:nvPr>
        </p:nvSpPr>
        <p:spPr>
          <a:xfrm>
            <a:off x="1981200" y="1752601"/>
            <a:ext cx="8229600" cy="4525963"/>
          </a:xfrm>
        </p:spPr>
        <p:txBody>
          <a:bodyPr/>
          <a:lstStyle/>
          <a:p>
            <a:endParaRPr lang="en-US" dirty="0" smtClean="0"/>
          </a:p>
          <a:p>
            <a:r>
              <a:rPr lang="en-US" dirty="0" smtClean="0"/>
              <a:t>How </a:t>
            </a:r>
            <a:r>
              <a:rPr lang="en-US" dirty="0"/>
              <a:t>measure</a:t>
            </a:r>
            <a:r>
              <a:rPr lang="en-US" dirty="0" smtClean="0"/>
              <a:t>?</a:t>
            </a:r>
          </a:p>
          <a:p>
            <a:pPr>
              <a:buNone/>
            </a:pPr>
            <a:endParaRPr lang="en-US" b="0" dirty="0" smtClean="0"/>
          </a:p>
          <a:p>
            <a:r>
              <a:rPr lang="en-US" dirty="0" smtClean="0"/>
              <a:t>How </a:t>
            </a:r>
            <a:r>
              <a:rPr lang="en-US" dirty="0"/>
              <a:t>report</a:t>
            </a:r>
            <a:r>
              <a:rPr lang="en-US" dirty="0" smtClean="0"/>
              <a:t>?</a:t>
            </a:r>
          </a:p>
          <a:p>
            <a:pPr>
              <a:buNone/>
            </a:pPr>
            <a:endParaRPr lang="en-US" b="0" dirty="0" smtClean="0"/>
          </a:p>
          <a:p>
            <a:r>
              <a:rPr lang="en-US" dirty="0" smtClean="0"/>
              <a:t>How </a:t>
            </a:r>
            <a:r>
              <a:rPr lang="en-US" dirty="0"/>
              <a:t>make meaning of said reports and get them read and understood?</a:t>
            </a:r>
            <a:endParaRPr lang="en-US" b="0" dirty="0" smtClean="0"/>
          </a:p>
          <a:p>
            <a:pPr>
              <a:buNone/>
            </a:pPr>
            <a:endParaRPr lang="en-US" dirty="0"/>
          </a:p>
        </p:txBody>
      </p:sp>
      <p:pic>
        <p:nvPicPr>
          <p:cNvPr id="5122" name="Picture 2" descr="http://www.jetaausa.com/wp-content/uploads/reports.jpg"/>
          <p:cNvPicPr>
            <a:picLocks noChangeAspect="1" noChangeArrowheads="1"/>
          </p:cNvPicPr>
          <p:nvPr/>
        </p:nvPicPr>
        <p:blipFill>
          <a:blip r:embed="rId2" cstate="print"/>
          <a:srcRect/>
          <a:stretch>
            <a:fillRect/>
          </a:stretch>
        </p:blipFill>
        <p:spPr bwMode="auto">
          <a:xfrm>
            <a:off x="7391400" y="1600200"/>
            <a:ext cx="2179674" cy="2743200"/>
          </a:xfrm>
          <a:prstGeom prst="rect">
            <a:avLst/>
          </a:prstGeom>
          <a:noFill/>
        </p:spPr>
      </p:pic>
    </p:spTree>
    <p:extLst>
      <p:ext uri="{BB962C8B-B14F-4D97-AF65-F5344CB8AC3E}">
        <p14:creationId xmlns:p14="http://schemas.microsoft.com/office/powerpoint/2010/main" val="84190989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lstStyle/>
          <a:p>
            <a:r>
              <a:rPr lang="en-US" dirty="0" smtClean="0"/>
              <a:t>Collections Up Close Blog</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905000" y="1371600"/>
            <a:ext cx="8229600" cy="4629150"/>
          </a:xfrm>
          <a:prstGeom prst="rect">
            <a:avLst/>
          </a:prstGeom>
          <a:noFill/>
          <a:ln w="9525">
            <a:noFill/>
            <a:miter lim="800000"/>
            <a:headEnd/>
            <a:tailEnd/>
          </a:ln>
        </p:spPr>
      </p:pic>
    </p:spTree>
    <p:extLst>
      <p:ext uri="{BB962C8B-B14F-4D97-AF65-F5344CB8AC3E}">
        <p14:creationId xmlns:p14="http://schemas.microsoft.com/office/powerpoint/2010/main" val="2813502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Mini-case study – How collect # - WordPress site stats</a:t>
            </a:r>
            <a:endParaRPr lang="en-US" dirty="0"/>
          </a:p>
        </p:txBody>
      </p:sp>
      <p:pic>
        <p:nvPicPr>
          <p:cNvPr id="4" name="Content Placeholder 3" descr="chart stats.jpg"/>
          <p:cNvPicPr>
            <a:picLocks noGrp="1" noChangeAspect="1"/>
          </p:cNvPicPr>
          <p:nvPr>
            <p:ph idx="1"/>
          </p:nvPr>
        </p:nvPicPr>
        <p:blipFill>
          <a:blip r:embed="rId2" cstate="print"/>
          <a:stretch>
            <a:fillRect/>
          </a:stretch>
        </p:blipFill>
        <p:spPr>
          <a:xfrm>
            <a:off x="2961240" y="1600201"/>
            <a:ext cx="5911073" cy="4267199"/>
          </a:xfrm>
        </p:spPr>
      </p:pic>
    </p:spTree>
    <p:extLst>
      <p:ext uri="{BB962C8B-B14F-4D97-AF65-F5344CB8AC3E}">
        <p14:creationId xmlns:p14="http://schemas.microsoft.com/office/powerpoint/2010/main" val="133250625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Mini-case study – How collect # - Google Analytics</a:t>
            </a:r>
            <a:endParaRPr lang="en-US" dirty="0"/>
          </a:p>
        </p:txBody>
      </p:sp>
      <p:pic>
        <p:nvPicPr>
          <p:cNvPr id="4" name="Content Placeholder 3" descr="google an behavior.jpg"/>
          <p:cNvPicPr>
            <a:picLocks noGrp="1" noChangeAspect="1"/>
          </p:cNvPicPr>
          <p:nvPr>
            <p:ph idx="1"/>
          </p:nvPr>
        </p:nvPicPr>
        <p:blipFill>
          <a:blip r:embed="rId2" cstate="print"/>
          <a:stretch>
            <a:fillRect/>
          </a:stretch>
        </p:blipFill>
        <p:spPr>
          <a:xfrm>
            <a:off x="2072922" y="1600201"/>
            <a:ext cx="8046156" cy="4525963"/>
          </a:xfrm>
        </p:spPr>
      </p:pic>
    </p:spTree>
    <p:extLst>
      <p:ext uri="{BB962C8B-B14F-4D97-AF65-F5344CB8AC3E}">
        <p14:creationId xmlns:p14="http://schemas.microsoft.com/office/powerpoint/2010/main" val="2547223237"/>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Mini-case study – </a:t>
            </a:r>
            <a:br>
              <a:rPr lang="en-US" dirty="0" smtClean="0"/>
            </a:br>
            <a:r>
              <a:rPr lang="en-US" dirty="0" smtClean="0"/>
              <a:t>Intro to Quarterly report to staff</a:t>
            </a:r>
            <a:endParaRPr lang="en-US" dirty="0"/>
          </a:p>
        </p:txBody>
      </p:sp>
      <p:sp>
        <p:nvSpPr>
          <p:cNvPr id="3" name="Content Placeholder 2"/>
          <p:cNvSpPr>
            <a:spLocks noGrp="1"/>
          </p:cNvSpPr>
          <p:nvPr>
            <p:ph idx="1"/>
          </p:nvPr>
        </p:nvSpPr>
        <p:spPr>
          <a:xfrm>
            <a:off x="1828800" y="2133601"/>
            <a:ext cx="8229600" cy="4525963"/>
          </a:xfrm>
        </p:spPr>
        <p:txBody>
          <a:bodyPr/>
          <a:lstStyle/>
          <a:p>
            <a:pPr>
              <a:buNone/>
            </a:pPr>
            <a:r>
              <a:rPr lang="en-US" dirty="0" smtClean="0"/>
              <a:t>Goal: </a:t>
            </a:r>
          </a:p>
          <a:p>
            <a:r>
              <a:rPr lang="en-US" dirty="0" smtClean="0"/>
              <a:t> to convey and document the importance of our web presence, in order </a:t>
            </a:r>
          </a:p>
          <a:p>
            <a:r>
              <a:rPr lang="en-US" dirty="0" smtClean="0"/>
              <a:t> to encourage participation and </a:t>
            </a:r>
          </a:p>
          <a:p>
            <a:r>
              <a:rPr lang="en-US" dirty="0" smtClean="0"/>
              <a:t>  get ready for reporting to other parts of the institution</a:t>
            </a:r>
          </a:p>
          <a:p>
            <a:endParaRPr lang="en-US" dirty="0"/>
          </a:p>
        </p:txBody>
      </p:sp>
    </p:spTree>
    <p:extLst>
      <p:ext uri="{BB962C8B-B14F-4D97-AF65-F5344CB8AC3E}">
        <p14:creationId xmlns:p14="http://schemas.microsoft.com/office/powerpoint/2010/main" val="247270037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447800"/>
          </a:xfrm>
        </p:spPr>
        <p:txBody>
          <a:bodyPr>
            <a:normAutofit/>
          </a:bodyPr>
          <a:lstStyle/>
          <a:p>
            <a:r>
              <a:rPr lang="en-US" dirty="0" smtClean="0"/>
              <a:t>Mini-case study – Report to staff</a:t>
            </a:r>
            <a:r>
              <a:rPr lang="en-US" dirty="0"/>
              <a:t/>
            </a:r>
            <a:br>
              <a:rPr lang="en-US" dirty="0"/>
            </a:br>
            <a:endParaRPr lang="en-US" dirty="0"/>
          </a:p>
        </p:txBody>
      </p:sp>
      <p:graphicFrame>
        <p:nvGraphicFramePr>
          <p:cNvPr id="7" name="Content Placeholder 6"/>
          <p:cNvGraphicFramePr>
            <a:graphicFrameLocks noGrp="1"/>
          </p:cNvGraphicFramePr>
          <p:nvPr>
            <p:ph idx="1"/>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215044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Mini-case study – Report to staff</a:t>
            </a:r>
            <a:br>
              <a:rPr lang="en-US" dirty="0" smtClean="0"/>
            </a:br>
            <a:r>
              <a:rPr lang="en-US" dirty="0" smtClean="0"/>
              <a:t>Most popular</a:t>
            </a:r>
            <a:endParaRPr lang="en-US" dirty="0"/>
          </a:p>
        </p:txBody>
      </p:sp>
      <p:sp>
        <p:nvSpPr>
          <p:cNvPr id="3" name="Content Placeholder 2"/>
          <p:cNvSpPr>
            <a:spLocks noGrp="1"/>
          </p:cNvSpPr>
          <p:nvPr>
            <p:ph idx="1"/>
          </p:nvPr>
        </p:nvSpPr>
        <p:spPr>
          <a:xfrm>
            <a:off x="1981200" y="1447800"/>
            <a:ext cx="8382000" cy="4953000"/>
          </a:xfrm>
        </p:spPr>
        <p:txBody>
          <a:bodyPr>
            <a:normAutofit fontScale="70000" lnSpcReduction="20000"/>
          </a:bodyPr>
          <a:lstStyle/>
          <a:p>
            <a:r>
              <a:rPr lang="en-US" dirty="0" smtClean="0">
                <a:hlinkClick r:id="rId2"/>
              </a:rPr>
              <a:t>Home page / Archives</a:t>
            </a:r>
            <a:r>
              <a:rPr lang="en-US" dirty="0" smtClean="0"/>
              <a:t> 		9,088 </a:t>
            </a:r>
          </a:p>
          <a:p>
            <a:r>
              <a:rPr lang="en-US" dirty="0" smtClean="0">
                <a:hlinkClick r:id="rId3"/>
              </a:rPr>
              <a:t>Minnesota Model A sewing machine</a:t>
            </a:r>
            <a:r>
              <a:rPr lang="en-US" dirty="0" smtClean="0"/>
              <a:t> 818 </a:t>
            </a:r>
          </a:p>
          <a:p>
            <a:r>
              <a:rPr lang="en-US" dirty="0" smtClean="0">
                <a:hlinkClick r:id="rId4"/>
              </a:rPr>
              <a:t>“3 Merry Widows” Tin</a:t>
            </a:r>
            <a:r>
              <a:rPr lang="en-US" dirty="0" smtClean="0"/>
              <a:t> 		466 </a:t>
            </a:r>
          </a:p>
          <a:p>
            <a:r>
              <a:rPr lang="en-US" dirty="0" smtClean="0">
                <a:hlinkClick r:id="rId5"/>
              </a:rPr>
              <a:t>Images of the Edmund Fitzgerald</a:t>
            </a:r>
            <a:r>
              <a:rPr lang="en-US" dirty="0" smtClean="0"/>
              <a:t> 	325 </a:t>
            </a:r>
          </a:p>
          <a:p>
            <a:r>
              <a:rPr lang="en-US" dirty="0" smtClean="0">
                <a:hlinkClick r:id="rId6"/>
              </a:rPr>
              <a:t>Marschner Map of Original Vegetation</a:t>
            </a:r>
            <a:r>
              <a:rPr lang="en-US" dirty="0" smtClean="0"/>
              <a:t> 247</a:t>
            </a:r>
          </a:p>
          <a:p>
            <a:r>
              <a:rPr lang="en-US" dirty="0" smtClean="0"/>
              <a:t> </a:t>
            </a:r>
            <a:r>
              <a:rPr lang="en-US" dirty="0" smtClean="0">
                <a:hlinkClick r:id="rId7"/>
              </a:rPr>
              <a:t>Fergus Falls State Hospital Papers</a:t>
            </a:r>
            <a:r>
              <a:rPr lang="en-US" dirty="0" smtClean="0"/>
              <a:t> 	214 </a:t>
            </a:r>
          </a:p>
          <a:p>
            <a:r>
              <a:rPr lang="en-US" dirty="0" smtClean="0">
                <a:hlinkClick r:id="rId8"/>
              </a:rPr>
              <a:t>Beaded Belt</a:t>
            </a:r>
            <a:r>
              <a:rPr lang="en-US" dirty="0" smtClean="0"/>
              <a:t> 				200 </a:t>
            </a:r>
          </a:p>
          <a:p>
            <a:r>
              <a:rPr lang="en-US" dirty="0" smtClean="0">
                <a:hlinkClick r:id="rId9"/>
              </a:rPr>
              <a:t>Minnesota State Fair in Archival Film Footage</a:t>
            </a:r>
            <a:r>
              <a:rPr lang="en-US" dirty="0" smtClean="0"/>
              <a:t> 	194 </a:t>
            </a:r>
          </a:p>
          <a:p>
            <a:r>
              <a:rPr lang="en-US" dirty="0" smtClean="0">
                <a:hlinkClick r:id="rId10"/>
              </a:rPr>
              <a:t>Foley cookie dropper</a:t>
            </a:r>
            <a:r>
              <a:rPr lang="en-US" dirty="0" smtClean="0"/>
              <a:t> 		166 </a:t>
            </a:r>
          </a:p>
          <a:p>
            <a:r>
              <a:rPr lang="en-US" dirty="0" smtClean="0">
                <a:hlinkClick r:id="rId11"/>
              </a:rPr>
              <a:t>Ojibwe Beaded Bag</a:t>
            </a:r>
            <a:r>
              <a:rPr lang="en-US" dirty="0" smtClean="0"/>
              <a:t> 			165 </a:t>
            </a:r>
          </a:p>
          <a:p>
            <a:r>
              <a:rPr lang="en-US" dirty="0" smtClean="0">
                <a:hlinkClick r:id="rId12"/>
              </a:rPr>
              <a:t>Badge worn by James Arness as Marshal Matt Dillon in “Gunsmoke”</a:t>
            </a:r>
            <a:r>
              <a:rPr lang="en-US" dirty="0" smtClean="0"/>
              <a:t> 					143 </a:t>
            </a:r>
          </a:p>
          <a:p>
            <a:r>
              <a:rPr lang="en-US" dirty="0" smtClean="0">
                <a:hlinkClick r:id="rId13"/>
              </a:rPr>
              <a:t>‘Trim Twist, The Executive Exerciser’</a:t>
            </a:r>
            <a:r>
              <a:rPr lang="en-US" dirty="0" smtClean="0"/>
              <a:t> 	143 </a:t>
            </a:r>
          </a:p>
          <a:p>
            <a:r>
              <a:rPr lang="en-US" dirty="0" smtClean="0">
                <a:hlinkClick r:id="rId14"/>
              </a:rPr>
              <a:t>Native American Artist-in-Residence Program highlights</a:t>
            </a:r>
            <a:r>
              <a:rPr lang="en-US" dirty="0" smtClean="0"/>
              <a:t> 	135</a:t>
            </a:r>
            <a:endParaRPr lang="en-US" dirty="0"/>
          </a:p>
        </p:txBody>
      </p:sp>
    </p:spTree>
    <p:extLst>
      <p:ext uri="{BB962C8B-B14F-4D97-AF65-F5344CB8AC3E}">
        <p14:creationId xmlns:p14="http://schemas.microsoft.com/office/powerpoint/2010/main" val="232382441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81000"/>
            <a:ext cx="8915400" cy="792162"/>
          </a:xfrm>
        </p:spPr>
        <p:txBody>
          <a:bodyPr>
            <a:normAutofit fontScale="90000"/>
          </a:bodyPr>
          <a:lstStyle/>
          <a:p>
            <a:r>
              <a:rPr lang="en-US" dirty="0" smtClean="0"/>
              <a:t>Mini-case study – Report to powers that be</a:t>
            </a:r>
            <a:endParaRPr lang="en-US" dirty="0"/>
          </a:p>
        </p:txBody>
      </p:sp>
      <p:sp>
        <p:nvSpPr>
          <p:cNvPr id="3" name="Content Placeholder 2"/>
          <p:cNvSpPr>
            <a:spLocks noGrp="1"/>
          </p:cNvSpPr>
          <p:nvPr>
            <p:ph idx="1"/>
          </p:nvPr>
        </p:nvSpPr>
        <p:spPr/>
        <p:txBody>
          <a:bodyPr/>
          <a:lstStyle/>
          <a:p>
            <a:endParaRPr lang="en-US" dirty="0" smtClean="0"/>
          </a:p>
          <a:p>
            <a:r>
              <a:rPr lang="en-US" dirty="0" smtClean="0"/>
              <a:t>Collections Up Close received 28,252 blog views (Item of the Day, Civil War Daybook, podcasts, What’s New).</a:t>
            </a:r>
          </a:p>
          <a:p>
            <a:endParaRPr lang="en-US" dirty="0" smtClean="0"/>
          </a:p>
          <a:p>
            <a:r>
              <a:rPr lang="en-US" dirty="0" smtClean="0"/>
              <a:t>Civil War Daybook has 23,743 subscribers.</a:t>
            </a:r>
          </a:p>
          <a:p>
            <a:pPr>
              <a:buNone/>
            </a:pPr>
            <a:r>
              <a:rPr lang="en-US" dirty="0" smtClean="0"/>
              <a:t/>
            </a:r>
            <a:br>
              <a:rPr lang="en-US" dirty="0" smtClean="0"/>
            </a:br>
            <a:endParaRPr lang="en-US" dirty="0"/>
          </a:p>
        </p:txBody>
      </p:sp>
    </p:spTree>
    <p:extLst>
      <p:ext uri="{BB962C8B-B14F-4D97-AF65-F5344CB8AC3E}">
        <p14:creationId xmlns:p14="http://schemas.microsoft.com/office/powerpoint/2010/main" val="9230287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1"/>
            <a:ext cx="8229600" cy="884237"/>
          </a:xfrm>
        </p:spPr>
        <p:txBody>
          <a:bodyPr/>
          <a:lstStyle/>
          <a:p>
            <a:r>
              <a:rPr lang="en-US" sz="3200" dirty="0"/>
              <a:t>Mini-case study – Report to public</a:t>
            </a:r>
            <a:endParaRPr lang="en-US" sz="3200" dirty="0"/>
          </a:p>
        </p:txBody>
      </p:sp>
      <p:pic>
        <p:nvPicPr>
          <p:cNvPr id="4" name="Content Placeholder 3" descr="stat ar.jpg"/>
          <p:cNvPicPr>
            <a:picLocks noGrp="1" noChangeAspect="1"/>
          </p:cNvPicPr>
          <p:nvPr>
            <p:ph idx="1"/>
          </p:nvPr>
        </p:nvPicPr>
        <p:blipFill>
          <a:blip r:embed="rId2" cstate="print"/>
          <a:stretch>
            <a:fillRect/>
          </a:stretch>
        </p:blipFill>
        <p:spPr>
          <a:xfrm>
            <a:off x="3028950" y="1350001"/>
            <a:ext cx="6496050" cy="4761080"/>
          </a:xfrm>
        </p:spPr>
      </p:pic>
    </p:spTree>
    <p:extLst>
      <p:ext uri="{BB962C8B-B14F-4D97-AF65-F5344CB8AC3E}">
        <p14:creationId xmlns:p14="http://schemas.microsoft.com/office/powerpoint/2010/main" val="825914508"/>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lstStyle/>
          <a:p>
            <a:r>
              <a:rPr lang="en-US" dirty="0" smtClean="0"/>
              <a:t>Usefulness?</a:t>
            </a:r>
            <a:endParaRPr lang="en-US" dirty="0"/>
          </a:p>
        </p:txBody>
      </p:sp>
      <p:sp>
        <p:nvSpPr>
          <p:cNvPr id="3" name="Content Placeholder 2"/>
          <p:cNvSpPr>
            <a:spLocks noGrp="1"/>
          </p:cNvSpPr>
          <p:nvPr>
            <p:ph idx="1"/>
          </p:nvPr>
        </p:nvSpPr>
        <p:spPr>
          <a:xfrm>
            <a:off x="1981200" y="1295400"/>
            <a:ext cx="8229600" cy="4967700"/>
          </a:xfrm>
        </p:spPr>
        <p:txBody>
          <a:bodyPr/>
          <a:lstStyle/>
          <a:p>
            <a:r>
              <a:rPr lang="en-US" dirty="0" smtClean="0"/>
              <a:t>We know people are looking.</a:t>
            </a:r>
          </a:p>
          <a:p>
            <a:r>
              <a:rPr lang="en-US" dirty="0" smtClean="0"/>
              <a:t>We know people find their own ways around; don’t necessarily follow our navigation.</a:t>
            </a:r>
          </a:p>
          <a:p>
            <a:endParaRPr lang="en-US" dirty="0" smtClean="0"/>
          </a:p>
          <a:p>
            <a:r>
              <a:rPr lang="en-US" dirty="0" smtClean="0"/>
              <a:t>But what do they do with it? Does our digital presence and materials influence behavior?</a:t>
            </a:r>
          </a:p>
          <a:p>
            <a:pPr>
              <a:buNone/>
            </a:pPr>
            <a:r>
              <a:rPr lang="en-US" dirty="0" smtClean="0"/>
              <a:t> – This is the mystery.</a:t>
            </a:r>
          </a:p>
        </p:txBody>
      </p:sp>
      <p:pic>
        <p:nvPicPr>
          <p:cNvPr id="4" name="Picture 3" descr="mystery-person-graphic.jpg"/>
          <p:cNvPicPr>
            <a:picLocks noChangeAspect="1"/>
          </p:cNvPicPr>
          <p:nvPr/>
        </p:nvPicPr>
        <p:blipFill>
          <a:blip r:embed="rId2" cstate="print"/>
          <a:stretch>
            <a:fillRect/>
          </a:stretch>
        </p:blipFill>
        <p:spPr>
          <a:xfrm>
            <a:off x="6400801" y="4419600"/>
            <a:ext cx="2417323" cy="1600200"/>
          </a:xfrm>
          <a:prstGeom prst="rect">
            <a:avLst/>
          </a:prstGeom>
        </p:spPr>
      </p:pic>
    </p:spTree>
    <p:extLst>
      <p:ext uri="{BB962C8B-B14F-4D97-AF65-F5344CB8AC3E}">
        <p14:creationId xmlns:p14="http://schemas.microsoft.com/office/powerpoint/2010/main" val="306142187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take-aways</a:t>
            </a:r>
            <a:endParaRPr lang="en-US" dirty="0"/>
          </a:p>
        </p:txBody>
      </p:sp>
      <p:sp>
        <p:nvSpPr>
          <p:cNvPr id="3" name="Content Placeholder 2"/>
          <p:cNvSpPr>
            <a:spLocks noGrp="1"/>
          </p:cNvSpPr>
          <p:nvPr>
            <p:ph idx="1"/>
          </p:nvPr>
        </p:nvSpPr>
        <p:spPr/>
        <p:txBody>
          <a:bodyPr/>
          <a:lstStyle/>
          <a:p>
            <a:r>
              <a:rPr lang="en-US" dirty="0" smtClean="0"/>
              <a:t>Who is the audience for your report? Tell them what they need to know.</a:t>
            </a:r>
          </a:p>
          <a:p>
            <a:endParaRPr lang="en-US" dirty="0" smtClean="0"/>
          </a:p>
          <a:p>
            <a:r>
              <a:rPr lang="en-US" dirty="0" smtClean="0"/>
              <a:t>Use graphics whenever possible for numbers; stories (rather than anecdotes) are also your friends.</a:t>
            </a:r>
          </a:p>
          <a:p>
            <a:endParaRPr lang="en-US" dirty="0" smtClean="0"/>
          </a:p>
          <a:p>
            <a:r>
              <a:rPr lang="en-US" dirty="0" smtClean="0"/>
              <a:t>Watch for trends, as opposed to just numbers</a:t>
            </a:r>
            <a:endParaRPr lang="en-US" dirty="0"/>
          </a:p>
        </p:txBody>
      </p:sp>
      <p:pic>
        <p:nvPicPr>
          <p:cNvPr id="3074" name="Picture 2" descr="http://cdn2.hubspot.net/hub/149308/file-391958040-png/three_reasons_individual_superior.png"/>
          <p:cNvPicPr>
            <a:picLocks noChangeAspect="1" noChangeArrowheads="1"/>
          </p:cNvPicPr>
          <p:nvPr/>
        </p:nvPicPr>
        <p:blipFill>
          <a:blip r:embed="rId2"/>
          <a:srcRect/>
          <a:stretch>
            <a:fillRect/>
          </a:stretch>
        </p:blipFill>
        <p:spPr bwMode="auto">
          <a:xfrm>
            <a:off x="8229600" y="152400"/>
            <a:ext cx="1371600" cy="1371600"/>
          </a:xfrm>
          <a:prstGeom prst="rect">
            <a:avLst/>
          </a:prstGeom>
          <a:noFill/>
        </p:spPr>
      </p:pic>
    </p:spTree>
    <p:extLst>
      <p:ext uri="{BB962C8B-B14F-4D97-AF65-F5344CB8AC3E}">
        <p14:creationId xmlns:p14="http://schemas.microsoft.com/office/powerpoint/2010/main" val="414167829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a:t>
            </a:r>
            <a:endParaRPr lang="en-US" dirty="0"/>
          </a:p>
        </p:txBody>
      </p:sp>
      <p:sp>
        <p:nvSpPr>
          <p:cNvPr id="3" name="Content Placeholder 2"/>
          <p:cNvSpPr>
            <a:spLocks noGrp="1"/>
          </p:cNvSpPr>
          <p:nvPr>
            <p:ph idx="1"/>
          </p:nvPr>
        </p:nvSpPr>
        <p:spPr>
          <a:xfrm>
            <a:off x="1981200" y="1600200"/>
            <a:ext cx="8229600" cy="2667000"/>
          </a:xfrm>
        </p:spPr>
        <p:txBody>
          <a:bodyPr/>
          <a:lstStyle/>
          <a:p>
            <a:r>
              <a:rPr lang="en-US" dirty="0" smtClean="0"/>
              <a:t>Keep up the conversation!  </a:t>
            </a:r>
          </a:p>
          <a:p>
            <a:endParaRPr lang="en-US" dirty="0" smtClean="0"/>
          </a:p>
          <a:p>
            <a:r>
              <a:rPr lang="en-US" dirty="0" smtClean="0"/>
              <a:t>We always need to consider ways to make our work and impact known!</a:t>
            </a:r>
          </a:p>
          <a:p>
            <a:endParaRPr lang="en-US" dirty="0" smtClean="0"/>
          </a:p>
          <a:p>
            <a:pPr>
              <a:buNone/>
            </a:pPr>
            <a:endParaRPr lang="en-US" dirty="0"/>
          </a:p>
        </p:txBody>
      </p:sp>
      <p:pic>
        <p:nvPicPr>
          <p:cNvPr id="2050" name="Picture 2" descr="http://www.speakoutinc.com/wp-content/uploads/2015/07/uh173-a7d3f42b-b1b1-4ff7-9f13-0a4cea662442-v2.jpeg"/>
          <p:cNvPicPr>
            <a:picLocks noChangeAspect="1" noChangeArrowheads="1"/>
          </p:cNvPicPr>
          <p:nvPr/>
        </p:nvPicPr>
        <p:blipFill>
          <a:blip r:embed="rId2"/>
          <a:srcRect/>
          <a:stretch>
            <a:fillRect/>
          </a:stretch>
        </p:blipFill>
        <p:spPr bwMode="auto">
          <a:xfrm>
            <a:off x="4419601" y="3810000"/>
            <a:ext cx="3250601" cy="2133600"/>
          </a:xfrm>
          <a:prstGeom prst="rect">
            <a:avLst/>
          </a:prstGeom>
          <a:noFill/>
        </p:spPr>
      </p:pic>
    </p:spTree>
    <p:extLst>
      <p:ext uri="{BB962C8B-B14F-4D97-AF65-F5344CB8AC3E}">
        <p14:creationId xmlns:p14="http://schemas.microsoft.com/office/powerpoint/2010/main" val="388284323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coming</a:t>
            </a:r>
            <a:endParaRPr lang="en-US" dirty="0"/>
          </a:p>
        </p:txBody>
      </p:sp>
      <p:sp>
        <p:nvSpPr>
          <p:cNvPr id="3" name="Content Placeholder 2"/>
          <p:cNvSpPr>
            <a:spLocks noGrp="1"/>
          </p:cNvSpPr>
          <p:nvPr>
            <p:ph idx="1"/>
          </p:nvPr>
        </p:nvSpPr>
        <p:spPr>
          <a:xfrm>
            <a:off x="1069848" y="2121408"/>
            <a:ext cx="4192617" cy="4050792"/>
          </a:xfrm>
        </p:spPr>
        <p:txBody>
          <a:bodyPr>
            <a:normAutofit fontScale="92500" lnSpcReduction="10000"/>
          </a:bodyPr>
          <a:lstStyle/>
          <a:p>
            <a:pPr marL="0" indent="0">
              <a:buNone/>
            </a:pPr>
            <a:r>
              <a:rPr lang="en-US" sz="2800" u="sng" dirty="0" smtClean="0">
                <a:latin typeface="High Tower Text" panose="02040502050506030303" pitchFamily="18" charset="0"/>
              </a:rPr>
              <a:t>Thank you to our sponsors and vendors:</a:t>
            </a:r>
          </a:p>
          <a:p>
            <a:pPr lvl="1"/>
            <a:r>
              <a:rPr lang="en-US" sz="2800" dirty="0" smtClean="0">
                <a:latin typeface="High Tower Text" panose="02040502050506030303" pitchFamily="18" charset="0"/>
              </a:rPr>
              <a:t>Indus USA</a:t>
            </a:r>
          </a:p>
          <a:p>
            <a:pPr lvl="1"/>
            <a:r>
              <a:rPr lang="en-US" sz="2800" dirty="0" smtClean="0">
                <a:latin typeface="High Tower Text" panose="02040502050506030303" pitchFamily="18" charset="0"/>
              </a:rPr>
              <a:t>Northern Micrographics</a:t>
            </a:r>
          </a:p>
          <a:p>
            <a:pPr lvl="1"/>
            <a:r>
              <a:rPr lang="en-US" sz="2800" dirty="0" smtClean="0">
                <a:latin typeface="High Tower Text" panose="02040502050506030303" pitchFamily="18" charset="0"/>
              </a:rPr>
              <a:t>Hollinger Metal Edge</a:t>
            </a:r>
          </a:p>
          <a:p>
            <a:pPr lvl="1"/>
            <a:r>
              <a:rPr lang="en-US" sz="2800" dirty="0" smtClean="0">
                <a:latin typeface="High Tower Text" panose="02040502050506030303" pitchFamily="18" charset="0"/>
              </a:rPr>
              <a:t>Mid-America Business Systems</a:t>
            </a:r>
          </a:p>
          <a:p>
            <a:pPr lvl="1"/>
            <a:r>
              <a:rPr lang="en-US" sz="2800" dirty="0" smtClean="0">
                <a:latin typeface="High Tower Text" panose="02040502050506030303" pitchFamily="18" charset="0"/>
              </a:rPr>
              <a:t>Saving Tape</a:t>
            </a:r>
          </a:p>
          <a:p>
            <a:pPr lvl="1"/>
            <a:r>
              <a:rPr lang="en-US" sz="2800" dirty="0" smtClean="0">
                <a:latin typeface="High Tower Text" panose="02040502050506030303" pitchFamily="18" charset="0"/>
              </a:rPr>
              <a:t>Midwest Art Conservation Center</a:t>
            </a:r>
            <a:endParaRPr lang="en-US" sz="2800" dirty="0">
              <a:latin typeface="High Tower Text" panose="02040502050506030303" pitchFamily="18" charset="0"/>
            </a:endParaRPr>
          </a:p>
        </p:txBody>
      </p:sp>
      <p:sp>
        <p:nvSpPr>
          <p:cNvPr id="5" name="Content Placeholder 2"/>
          <p:cNvSpPr txBox="1">
            <a:spLocks/>
          </p:cNvSpPr>
          <p:nvPr/>
        </p:nvSpPr>
        <p:spPr>
          <a:xfrm>
            <a:off x="6382076" y="2149962"/>
            <a:ext cx="5010602" cy="405079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en-US" sz="2600" u="sng" dirty="0" smtClean="0">
                <a:latin typeface="High Tower Text" panose="02040502050506030303" pitchFamily="18" charset="0"/>
              </a:rPr>
              <a:t>Thank you to the MAS Planning Committee:</a:t>
            </a:r>
          </a:p>
          <a:p>
            <a:pPr lvl="1"/>
            <a:r>
              <a:rPr lang="en-US" sz="2600" dirty="0" smtClean="0">
                <a:latin typeface="High Tower Text" panose="02040502050506030303" pitchFamily="18" charset="0"/>
              </a:rPr>
              <a:t>Kate Dietrick</a:t>
            </a:r>
          </a:p>
          <a:p>
            <a:pPr lvl="1"/>
            <a:r>
              <a:rPr lang="en-US" sz="2600" dirty="0">
                <a:latin typeface="High Tower Text" panose="02040502050506030303" pitchFamily="18" charset="0"/>
              </a:rPr>
              <a:t>T</a:t>
            </a:r>
            <a:r>
              <a:rPr lang="en-US" sz="2600" dirty="0" smtClean="0">
                <a:latin typeface="High Tower Text" panose="02040502050506030303" pitchFamily="18" charset="0"/>
              </a:rPr>
              <a:t>ed Hathaway</a:t>
            </a:r>
          </a:p>
          <a:p>
            <a:pPr lvl="1"/>
            <a:r>
              <a:rPr lang="en-US" sz="2600" dirty="0" smtClean="0">
                <a:latin typeface="High Tower Text" panose="02040502050506030303" pitchFamily="18" charset="0"/>
              </a:rPr>
              <a:t>Audra </a:t>
            </a:r>
            <a:r>
              <a:rPr lang="en-US" sz="2600" dirty="0" err="1" smtClean="0">
                <a:latin typeface="High Tower Text" panose="02040502050506030303" pitchFamily="18" charset="0"/>
              </a:rPr>
              <a:t>Hilse</a:t>
            </a:r>
            <a:endParaRPr lang="en-US" sz="2600" dirty="0" smtClean="0">
              <a:latin typeface="High Tower Text" panose="02040502050506030303" pitchFamily="18" charset="0"/>
            </a:endParaRPr>
          </a:p>
          <a:p>
            <a:pPr lvl="1"/>
            <a:r>
              <a:rPr lang="en-US" sz="2600" dirty="0" smtClean="0">
                <a:latin typeface="High Tower Text" panose="02040502050506030303" pitchFamily="18" charset="0"/>
              </a:rPr>
              <a:t>Rachel Howell</a:t>
            </a:r>
          </a:p>
          <a:p>
            <a:pPr lvl="1"/>
            <a:r>
              <a:rPr lang="en-US" sz="2600" dirty="0" smtClean="0">
                <a:latin typeface="High Tower Text" panose="02040502050506030303" pitchFamily="18" charset="0"/>
              </a:rPr>
              <a:t>Jennifer Johnson</a:t>
            </a:r>
          </a:p>
          <a:p>
            <a:pPr lvl="1"/>
            <a:r>
              <a:rPr lang="en-US" sz="2600" dirty="0" smtClean="0">
                <a:latin typeface="High Tower Text" panose="02040502050506030303" pitchFamily="18" charset="0"/>
              </a:rPr>
              <a:t>Lori Williamson</a:t>
            </a:r>
            <a:endParaRPr lang="en-US" sz="2600" dirty="0">
              <a:latin typeface="High Tower Text" panose="02040502050506030303" pitchFamily="18" charset="0"/>
            </a:endParaRPr>
          </a:p>
        </p:txBody>
      </p:sp>
    </p:spTree>
    <p:extLst>
      <p:ext uri="{BB962C8B-B14F-4D97-AF65-F5344CB8AC3E}">
        <p14:creationId xmlns:p14="http://schemas.microsoft.com/office/powerpoint/2010/main" val="1398891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Vie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6.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MNSU-master-11-13pc">
  <a:themeElements>
    <a:clrScheme name="">
      <a:dk1>
        <a:srgbClr val="3F0058"/>
      </a:dk1>
      <a:lt1>
        <a:srgbClr val="FFFFFF"/>
      </a:lt1>
      <a:dk2>
        <a:srgbClr val="000000"/>
      </a:dk2>
      <a:lt2>
        <a:srgbClr val="808080"/>
      </a:lt2>
      <a:accent1>
        <a:srgbClr val="BBE0E3"/>
      </a:accent1>
      <a:accent2>
        <a:srgbClr val="333399"/>
      </a:accent2>
      <a:accent3>
        <a:srgbClr val="FFFFFF"/>
      </a:accent3>
      <a:accent4>
        <a:srgbClr val="34004A"/>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205</TotalTime>
  <Words>4483</Words>
  <Application>Microsoft Office PowerPoint</Application>
  <PresentationFormat>Widescreen</PresentationFormat>
  <Paragraphs>721</Paragraphs>
  <Slides>147</Slides>
  <Notes>24</Notes>
  <HiddenSlides>0</HiddenSlides>
  <MMClips>0</MMClips>
  <ScaleCrop>false</ScaleCrop>
  <HeadingPairs>
    <vt:vector size="6" baseType="variant">
      <vt:variant>
        <vt:lpstr>Fonts Used</vt:lpstr>
      </vt:variant>
      <vt:variant>
        <vt:i4>27</vt:i4>
      </vt:variant>
      <vt:variant>
        <vt:lpstr>Theme</vt:lpstr>
      </vt:variant>
      <vt:variant>
        <vt:i4>7</vt:i4>
      </vt:variant>
      <vt:variant>
        <vt:lpstr>Slide Titles</vt:lpstr>
      </vt:variant>
      <vt:variant>
        <vt:i4>147</vt:i4>
      </vt:variant>
    </vt:vector>
  </HeadingPairs>
  <TitlesOfParts>
    <vt:vector size="181" baseType="lpstr">
      <vt:lpstr>ＭＳ Ｐゴシック</vt:lpstr>
      <vt:lpstr>Arial</vt:lpstr>
      <vt:lpstr>Calibri</vt:lpstr>
      <vt:lpstr>Century Gothic</vt:lpstr>
      <vt:lpstr>Century Schoolbook</vt:lpstr>
      <vt:lpstr>Constantia</vt:lpstr>
      <vt:lpstr>Courier New</vt:lpstr>
      <vt:lpstr>Elephant</vt:lpstr>
      <vt:lpstr>Franklin Gothic Book</vt:lpstr>
      <vt:lpstr>Futura Book</vt:lpstr>
      <vt:lpstr>Futura Heavy</vt:lpstr>
      <vt:lpstr>Futura Light</vt:lpstr>
      <vt:lpstr>Futura Medium</vt:lpstr>
      <vt:lpstr>Garamond</vt:lpstr>
      <vt:lpstr>Helvetica</vt:lpstr>
      <vt:lpstr>High Tower Text</vt:lpstr>
      <vt:lpstr>Osaka</vt:lpstr>
      <vt:lpstr>Oswald</vt:lpstr>
      <vt:lpstr>Proxima Nova</vt:lpstr>
      <vt:lpstr>Questrial</vt:lpstr>
      <vt:lpstr>Rockwell</vt:lpstr>
      <vt:lpstr>Rockwell Condensed</vt:lpstr>
      <vt:lpstr>Source Code Pro</vt:lpstr>
      <vt:lpstr>Symbol</vt:lpstr>
      <vt:lpstr>Webdings</vt:lpstr>
      <vt:lpstr>Wingdings</vt:lpstr>
      <vt:lpstr>Wingdings 2</vt:lpstr>
      <vt:lpstr>Wood Type</vt:lpstr>
      <vt:lpstr>modern-writer</vt:lpstr>
      <vt:lpstr>Custom Theme</vt:lpstr>
      <vt:lpstr>1_Custom Theme</vt:lpstr>
      <vt:lpstr>View</vt:lpstr>
      <vt:lpstr>Paper</vt:lpstr>
      <vt:lpstr>MNSU-master-11-13pc</vt:lpstr>
      <vt:lpstr>Minnesota Archives Symposium</vt:lpstr>
      <vt:lpstr>Welcome</vt:lpstr>
      <vt:lpstr>Welcome to the  4th annual Minnesota Archives Symposium</vt:lpstr>
      <vt:lpstr>Session one</vt:lpstr>
      <vt:lpstr>PowerPoint Presentation</vt:lpstr>
      <vt:lpstr>About Stout</vt:lpstr>
      <vt:lpstr>The Area Research Center</vt:lpstr>
      <vt:lpstr>How do we engage our unconventional students?</vt:lpstr>
      <vt:lpstr>PowerPoint Presentation</vt:lpstr>
      <vt:lpstr>Major renovation of the structure  Reopening in 2016— On the building’s 100th anniversary  Coincides with the 125th anniversary of campus   </vt:lpstr>
      <vt:lpstr>Harvey Hall Centennial Committee</vt:lpstr>
      <vt:lpstr>Harvey Hall</vt:lpstr>
      <vt:lpstr>Architectural Features</vt:lpstr>
      <vt:lpstr>How we recruit faculty to develop class projects in the Archives</vt:lpstr>
      <vt:lpstr>Sample Student Projects to date</vt:lpstr>
      <vt:lpstr>PowerPoint Presentation</vt:lpstr>
      <vt:lpstr>English 102: Art and Design Living and Learning Community</vt:lpstr>
      <vt:lpstr>Example Student Project, English 113</vt:lpstr>
      <vt:lpstr>Sample Student Projects:  Design 388 Typographic Design</vt:lpstr>
      <vt:lpstr>Art and Design Panorama Drawings Exhibit</vt:lpstr>
      <vt:lpstr>Sample Student Projects: Art and Design Panorama Drawings</vt:lpstr>
      <vt:lpstr>Sample Student Projects: Art and Design Panorama Drawings</vt:lpstr>
      <vt:lpstr> Construction SMGT 750: The Built Environment</vt:lpstr>
      <vt:lpstr>Bio-355: Entomology  Investigation of Wasp Infestations</vt:lpstr>
      <vt:lpstr>The Harvey Game: An interactive representation of Harvey Hall during the 20th century</vt:lpstr>
      <vt:lpstr>PowerPoint Presentation</vt:lpstr>
      <vt:lpstr>Harvey Game  Fall 2014</vt:lpstr>
      <vt:lpstr>Spring 2015</vt:lpstr>
      <vt:lpstr>PowerPoint Presentation</vt:lpstr>
      <vt:lpstr>PowerPoint Presentation</vt:lpstr>
      <vt:lpstr>PowerPoint Presentation</vt:lpstr>
      <vt:lpstr>PowerPoint Presentation</vt:lpstr>
      <vt:lpstr>Students at Work</vt:lpstr>
      <vt:lpstr>Omeka database for Harvey Hall content</vt:lpstr>
      <vt:lpstr>Character animation process</vt:lpstr>
      <vt:lpstr>The Harvey Game</vt:lpstr>
      <vt:lpstr>Photogrammetry: Interactive Objects</vt:lpstr>
      <vt:lpstr>Computer Graphics Modeling using Photo Scan</vt:lpstr>
      <vt:lpstr>Summer Photogrammetry project Computer programming students and 3-D Modeling Students</vt:lpstr>
      <vt:lpstr>Resurrecting Academic Ancestors: Digital models of student projects</vt:lpstr>
      <vt:lpstr>Forged tools, Stout 1924 </vt:lpstr>
      <vt:lpstr>Upcoming Project: Forging Objects Tools</vt:lpstr>
      <vt:lpstr> We’ve created this buffalo…  Now let’s use every piece of it!  Photogrammetry data will inform upcoming research and programming</vt:lpstr>
      <vt:lpstr>     </vt:lpstr>
      <vt:lpstr>UW-Stout Archives and Area Research Center</vt:lpstr>
      <vt:lpstr>Coffee and Mingle Break – Optional tour</vt:lpstr>
      <vt:lpstr>Session two,  Part one</vt:lpstr>
      <vt:lpstr>Finding Aid,  Meet Facebook</vt:lpstr>
      <vt:lpstr>How We Facebook</vt:lpstr>
      <vt:lpstr>What We Post</vt:lpstr>
      <vt:lpstr>Reaching Out</vt:lpstr>
      <vt:lpstr>Giveaways &amp; Contests</vt:lpstr>
      <vt:lpstr>Gaining Insights</vt:lpstr>
      <vt:lpstr>Change is Good: Lessons Learned</vt:lpstr>
      <vt:lpstr>Questions?</vt:lpstr>
      <vt:lpstr>Session two,  Part two</vt:lpstr>
      <vt:lpstr>Using a Blog to Disseminate Your Digital Collections and Find New Users</vt:lpstr>
      <vt:lpstr>PowerPoint Presentation</vt:lpstr>
      <vt:lpstr>blog was born!</vt:lpstr>
      <vt:lpstr>We Picked WordPress.com</vt:lpstr>
      <vt:lpstr>Some Things to Think About Before Starting an Online Access Project</vt:lpstr>
      <vt:lpstr>Why Did We Want to Do This Project?</vt:lpstr>
      <vt:lpstr>Who Was Our Audience?</vt:lpstr>
      <vt:lpstr>How Often Do We Want to Post,  and for How Long?</vt:lpstr>
      <vt:lpstr>What Kinds of Material Do We Have, and Was it Enough?</vt:lpstr>
      <vt:lpstr>Letters by soldiers – Jerry Flint</vt:lpstr>
      <vt:lpstr>Letters by soldiers — Frank Harding</vt:lpstr>
      <vt:lpstr>Letters by soldiers – the Levings Brothers</vt:lpstr>
      <vt:lpstr>Transcription challenges!</vt:lpstr>
      <vt:lpstr>Use Your Tags Strategically</vt:lpstr>
      <vt:lpstr>PowerPoint Presentation</vt:lpstr>
      <vt:lpstr>Local newspapers provide local war–related news</vt:lpstr>
      <vt:lpstr>Local newspapers provided local war–related news</vt:lpstr>
      <vt:lpstr>Local newspapers provided local recruiting news</vt:lpstr>
      <vt:lpstr>Local newspapers provided local recruiting news</vt:lpstr>
      <vt:lpstr>PowerPoint Presentation</vt:lpstr>
      <vt:lpstr>Local newspapers also provided national news</vt:lpstr>
      <vt:lpstr>Local newspapers provided national news</vt:lpstr>
      <vt:lpstr>Local newspapers provided regional news</vt:lpstr>
      <vt:lpstr>Often, the news of yesteryear requires footnotes for today’s audience!</vt:lpstr>
      <vt:lpstr>Other types of material you will see on the blog</vt:lpstr>
      <vt:lpstr>Other types of material</vt:lpstr>
      <vt:lpstr>Other types of material</vt:lpstr>
      <vt:lpstr>Other types of material</vt:lpstr>
      <vt:lpstr>Other types of material</vt:lpstr>
      <vt:lpstr>Other types of material</vt:lpstr>
      <vt:lpstr>Other types of material</vt:lpstr>
      <vt:lpstr>Value-Added “Pages”</vt:lpstr>
      <vt:lpstr>PowerPoint Presentation</vt:lpstr>
      <vt:lpstr>PowerPoint Presentation</vt:lpstr>
      <vt:lpstr>PowerPoint Presentation</vt:lpstr>
      <vt:lpstr>PowerPoint Presentation</vt:lpstr>
      <vt:lpstr>PowerPoint Presentation</vt:lpstr>
      <vt:lpstr>Who were the soldiers?</vt:lpstr>
      <vt:lpstr>The Soldiers</vt:lpstr>
      <vt:lpstr>The Soldiers – lists by company, or those companies comprised mainly of soldiers from this "area"</vt:lpstr>
      <vt:lpstr>PowerPoint Presentation</vt:lpstr>
      <vt:lpstr>PowerPoint Presentation</vt:lpstr>
      <vt:lpstr>PowerPoint Presentation</vt:lpstr>
      <vt:lpstr>PowerPoint Presentation</vt:lpstr>
      <vt:lpstr>PowerPoint Presentation</vt:lpstr>
      <vt:lpstr> Posts Automatically to:</vt:lpstr>
      <vt:lpstr> It Pays to Do Automatic Posts</vt:lpstr>
      <vt:lpstr> Find Us</vt:lpstr>
      <vt:lpstr> Find Us</vt:lpstr>
      <vt:lpstr>Coffee and Mingle Break </vt:lpstr>
      <vt:lpstr>Session Three</vt:lpstr>
      <vt:lpstr>Two Repositories, One Strategy: Marketing Digital Collections</vt:lpstr>
      <vt:lpstr>Quick Overview of our Digitization Experience</vt:lpstr>
      <vt:lpstr>Building our Digital Future </vt:lpstr>
      <vt:lpstr>Our Solution: Two Products</vt:lpstr>
      <vt:lpstr>Setting a Cornerstone</vt:lpstr>
      <vt:lpstr>Marketing Plan</vt:lpstr>
      <vt:lpstr> </vt:lpstr>
      <vt:lpstr>1st Design = June 17, 2014</vt:lpstr>
      <vt:lpstr>Before Integrated Marketing</vt:lpstr>
      <vt:lpstr>After Integrated Marketing</vt:lpstr>
      <vt:lpstr>Immediate Interest!</vt:lpstr>
      <vt:lpstr>Building an ARCH</vt:lpstr>
      <vt:lpstr>ARCH Marketing Plan</vt:lpstr>
      <vt:lpstr>PowerPoint Presentation</vt:lpstr>
      <vt:lpstr>Next steps</vt:lpstr>
      <vt:lpstr>Marketing = Growth for Cornerstone</vt:lpstr>
      <vt:lpstr>Marketing equals growth - ARCH</vt:lpstr>
      <vt:lpstr>Success Made Possible by…</vt:lpstr>
      <vt:lpstr>Shared Strategies</vt:lpstr>
      <vt:lpstr>Questions?  Contact us!</vt:lpstr>
      <vt:lpstr>Session Four</vt:lpstr>
      <vt:lpstr>Newspapers and Numbers  Anne Levin and Lori Williamson, MNHS TCART Minnesota Archives Symposium Nov. 5, 2015</vt:lpstr>
      <vt:lpstr>Newspapers at MNHS</vt:lpstr>
      <vt:lpstr>Newspapers at MNHS</vt:lpstr>
      <vt:lpstr>Newspapers at MNHS</vt:lpstr>
      <vt:lpstr>So What Does It All Mean? And Does Anyone Care?</vt:lpstr>
      <vt:lpstr>Evaluation</vt:lpstr>
      <vt:lpstr>How to start process?</vt:lpstr>
      <vt:lpstr>Collections Up Close Blog</vt:lpstr>
      <vt:lpstr>Mini-case study – How collect # - WordPress site stats</vt:lpstr>
      <vt:lpstr>Mini-case study – How collect # - Google Analytics</vt:lpstr>
      <vt:lpstr>Mini-case study –  Intro to Quarterly report to staff</vt:lpstr>
      <vt:lpstr>Mini-case study – Report to staff </vt:lpstr>
      <vt:lpstr>Mini-case study – Report to staff Most popular</vt:lpstr>
      <vt:lpstr>Mini-case study – Report to powers that be</vt:lpstr>
      <vt:lpstr>Mini-case study – Report to public</vt:lpstr>
      <vt:lpstr>Usefulness?</vt:lpstr>
      <vt:lpstr>Three take-aways</vt:lpstr>
      <vt:lpstr>AND</vt:lpstr>
      <vt:lpstr>Thank you for coming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Minnesota Archives Symposium</dc:title>
  <dc:creator>Kate Dietrick</dc:creator>
  <cp:lastModifiedBy>Kate Dietrick</cp:lastModifiedBy>
  <cp:revision>12</cp:revision>
  <dcterms:created xsi:type="dcterms:W3CDTF">2015-10-26T15:18:07Z</dcterms:created>
  <dcterms:modified xsi:type="dcterms:W3CDTF">2015-10-30T16:38:05Z</dcterms:modified>
</cp:coreProperties>
</file>